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2"/>
  </p:notesMasterIdLst>
  <p:sldIdLst>
    <p:sldId id="256" r:id="rId2"/>
    <p:sldId id="258" r:id="rId3"/>
    <p:sldId id="263" r:id="rId4"/>
    <p:sldId id="307" r:id="rId5"/>
    <p:sldId id="260" r:id="rId6"/>
    <p:sldId id="311" r:id="rId7"/>
    <p:sldId id="314" r:id="rId8"/>
    <p:sldId id="315" r:id="rId9"/>
    <p:sldId id="323" r:id="rId10"/>
    <p:sldId id="312" r:id="rId11"/>
    <p:sldId id="316" r:id="rId12"/>
    <p:sldId id="324" r:id="rId13"/>
    <p:sldId id="310" r:id="rId14"/>
    <p:sldId id="317" r:id="rId15"/>
    <p:sldId id="329" r:id="rId16"/>
    <p:sldId id="330" r:id="rId17"/>
    <p:sldId id="331" r:id="rId18"/>
    <p:sldId id="309" r:id="rId19"/>
    <p:sldId id="318" r:id="rId20"/>
    <p:sldId id="269" r:id="rId21"/>
    <p:sldId id="321" r:id="rId22"/>
    <p:sldId id="327" r:id="rId23"/>
    <p:sldId id="308" r:id="rId24"/>
    <p:sldId id="319" r:id="rId25"/>
    <p:sldId id="328" r:id="rId26"/>
    <p:sldId id="261" r:id="rId27"/>
    <p:sldId id="313" r:id="rId28"/>
    <p:sldId id="320" r:id="rId29"/>
    <p:sldId id="306" r:id="rId30"/>
    <p:sldId id="283" r:id="rId31"/>
  </p:sldIdLst>
  <p:sldSz cx="9144000" cy="5143500" type="screen16x9"/>
  <p:notesSz cx="6858000" cy="9144000"/>
  <p:embeddedFontLst>
    <p:embeddedFont>
      <p:font typeface="Microsoft JhengHei UI" panose="020B0604030504040204" pitchFamily="34" charset="-120"/>
      <p:regular r:id="rId33"/>
      <p:bold r:id="rId34"/>
    </p:embeddedFont>
    <p:embeddedFont>
      <p:font typeface="Montserrat Black" panose="020B0604020202020204" charset="0"/>
      <p:bold r:id="rId35"/>
      <p:boldItalic r:id="rId36"/>
    </p:embeddedFont>
    <p:embeddedFont>
      <p:font typeface="Anaheim" panose="020B0604020202020204" charset="0"/>
      <p:regular r:id="rId37"/>
      <p:bold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PT Sans" panose="020B0604020202020204" charset="0"/>
      <p:regular r:id="rId43"/>
      <p:bold r:id="rId44"/>
      <p:italic r:id="rId45"/>
      <p:boldItalic r:id="rId46"/>
    </p:embeddedFont>
    <p:embeddedFont>
      <p:font typeface="Bebas Neu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5B030-9E50-43A7-B03D-39EE9BCFB764}">
  <a:tblStyle styleId="{6715B030-9E50-43A7-B03D-39EE9BCFB7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>
        <p:scale>
          <a:sx n="125" d="100"/>
          <a:sy n="125" d="100"/>
        </p:scale>
        <p:origin x="389" y="-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165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Workflow:</a:t>
            </a:r>
            <a:br>
              <a:rPr lang="en-US" dirty="0" smtClean="0"/>
            </a:br>
            <a:r>
              <a:rPr lang="en-US" dirty="0" smtClean="0"/>
              <a:t>preprocessing -&gt; model training -&gt; </a:t>
            </a:r>
            <a:r>
              <a:rPr lang="en-US" dirty="0" err="1" smtClean="0"/>
              <a:t>evalutation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11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1734a882cf6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1734a882cf6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946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664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355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30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67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266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247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4658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Project overview</a:t>
            </a: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 and Dataset preprocessing – Naveen Karasu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Methodology – </a:t>
            </a:r>
            <a:r>
              <a:rPr lang="en-US" sz="1200" i="1" baseline="0" dirty="0" err="1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Chandana</a:t>
            </a:r>
            <a:endParaRPr lang="en-US" sz="1200" i="1" baseline="0" dirty="0" smtClean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Models Used –  Surya </a:t>
            </a:r>
            <a:r>
              <a:rPr lang="en-US" sz="1200" i="1" baseline="0" dirty="0" err="1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Simha</a:t>
            </a:r>
            <a:endParaRPr lang="en-US" sz="1200" i="1" baseline="0" dirty="0" smtClean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System Implementation – </a:t>
            </a:r>
            <a:r>
              <a:rPr lang="en-US" sz="1200" i="1" baseline="0" dirty="0" err="1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Pavan</a:t>
            </a: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Kumar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Conclusion and Future Work – </a:t>
            </a:r>
            <a:r>
              <a:rPr lang="en-US" sz="1200" i="1" baseline="0" dirty="0" err="1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Yashwanth</a:t>
            </a:r>
            <a:r>
              <a:rPr lang="en-US" sz="1200" i="1" baseline="0" dirty="0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-US" sz="1200" i="1" baseline="0" dirty="0" err="1" smtClean="0">
                <a:solidFill>
                  <a:srgbClr val="595959"/>
                </a:solidFill>
                <a:latin typeface="Anaheim"/>
                <a:ea typeface="Anaheim"/>
                <a:cs typeface="Anaheim"/>
                <a:sym typeface="Anaheim"/>
              </a:rPr>
              <a:t>reddy</a:t>
            </a: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4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2396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66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734a882cf6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734a882cf6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266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73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8060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708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1734a882cf6_0_1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1734a882cf6_0_1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989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34a882cf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34a882cf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1734a882cf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1734a882cf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2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92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41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Normalization</a:t>
            </a:r>
            <a:r>
              <a:rPr lang="en-US" baseline="0" dirty="0" smtClean="0"/>
              <a:t> using standard scalar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Missing value imputation using simple imputer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Batch processing for large scale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614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161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6" name="Google Shape;726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7" name="Google Shape;72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8" name="Google Shape;738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0"/>
          <p:cNvSpPr txBox="1">
            <a:spLocks noGrp="1"/>
          </p:cNvSpPr>
          <p:nvPr>
            <p:ph type="subTitle" idx="1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0"/>
          <p:cNvSpPr txBox="1">
            <a:spLocks noGrp="1"/>
          </p:cNvSpPr>
          <p:nvPr>
            <p:ph type="subTitle" idx="2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0"/>
          <p:cNvSpPr txBox="1">
            <a:spLocks noGrp="1"/>
          </p:cNvSpPr>
          <p:nvPr>
            <p:ph type="subTitle" idx="3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3" name="Google Shape;753;p20"/>
          <p:cNvSpPr txBox="1">
            <a:spLocks noGrp="1"/>
          </p:cNvSpPr>
          <p:nvPr>
            <p:ph type="subTitle" idx="4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54" name="Google Shape;754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5" name="Google Shape;755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9" name="Google Shape;759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60" name="Google Shape;760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" name="Google Shape;769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70" name="Google Shape;770;p20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4" name="Google Shape;774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5" name="Google Shape;775;p20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20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7" name="Google Shape;817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8" name="Google Shape;818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9" name="Google Shape;81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30" name="Google Shape;830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grpSp>
        <p:nvGrpSpPr>
          <p:cNvPr id="911" name="Google Shape;911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2" name="Google Shape;912;p2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28"/>
          <p:cNvSpPr txBox="1">
            <a:spLocks noGrp="1"/>
          </p:cNvSpPr>
          <p:nvPr>
            <p:ph type="title" hasCustomPrompt="1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7" name="Google Shape;977;p28"/>
          <p:cNvSpPr txBox="1">
            <a:spLocks noGrp="1"/>
          </p:cNvSpPr>
          <p:nvPr>
            <p:ph type="subTitle" idx="1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78" name="Google Shape;978;p28"/>
          <p:cNvSpPr txBox="1">
            <a:spLocks noGrp="1"/>
          </p:cNvSpPr>
          <p:nvPr>
            <p:ph type="subTitle" idx="2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9" name="Google Shape;979;p28"/>
          <p:cNvSpPr txBox="1">
            <a:spLocks noGrp="1"/>
          </p:cNvSpPr>
          <p:nvPr>
            <p:ph type="title" idx="3" hasCustomPrompt="1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0" name="Google Shape;980;p28"/>
          <p:cNvSpPr txBox="1">
            <a:spLocks noGrp="1"/>
          </p:cNvSpPr>
          <p:nvPr>
            <p:ph type="subTitle" idx="4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1" name="Google Shape;981;p28"/>
          <p:cNvSpPr txBox="1">
            <a:spLocks noGrp="1"/>
          </p:cNvSpPr>
          <p:nvPr>
            <p:ph type="subTitle" idx="5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2" name="Google Shape;982;p28"/>
          <p:cNvSpPr txBox="1">
            <a:spLocks noGrp="1"/>
          </p:cNvSpPr>
          <p:nvPr>
            <p:ph type="title" idx="6" hasCustomPrompt="1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3" name="Google Shape;983;p28"/>
          <p:cNvSpPr txBox="1">
            <a:spLocks noGrp="1"/>
          </p:cNvSpPr>
          <p:nvPr>
            <p:ph type="subTitle" idx="7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84" name="Google Shape;984;p28"/>
          <p:cNvSpPr txBox="1">
            <a:spLocks noGrp="1"/>
          </p:cNvSpPr>
          <p:nvPr>
            <p:ph type="subTitle" idx="8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85" name="Google Shape;985;p28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986" name="Google Shape;986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7" name="Google Shape;987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8" name="Google Shape;988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97" name="Google Shape;997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8" name="Google Shape;788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9" name="Google Shape;78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800" name="Google Shape;800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571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2" name="Google Shape;552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3" name="Google Shape;553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4" name="Google Shape;554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5" name="Google Shape;555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6" name="Google Shape;556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7" name="Google Shape;557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5" name="Google Shape;585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4" name="Google Shape;594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4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9" name="Google Shape;599;p14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00" name="Google Shape;600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1" name="Google Shape;601;p14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10" name="Google Shape;610;p14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5" name="Google Shape;615;p14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4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6" r:id="rId11"/>
    <p:sldLayoutId id="2147483668" r:id="rId12"/>
    <p:sldLayoutId id="2147483669" r:id="rId13"/>
    <p:sldLayoutId id="2147483671" r:id="rId14"/>
    <p:sldLayoutId id="2147483674" r:id="rId15"/>
    <p:sldLayoutId id="2147483676" r:id="rId16"/>
    <p:sldLayoutId id="2147483677" r:id="rId17"/>
    <p:sldLayoutId id="214748368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mcfp.weebly.com/the-ctu-13-dataset-a-labeled%20dataset-with-botnet-normal-and-background%20traffic.html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oi.org/10.1109/TII.2017.2650206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doi.org/10.1016/j.ijinfomgt.2018.08.006" TargetMode="External"/><Relationship Id="rId5" Type="http://schemas.openxmlformats.org/officeDocument/2006/relationships/hyperlink" Target="https://doi.org/10.1016/j.jnca.2015.11.016" TargetMode="External"/><Relationship Id="rId4" Type="http://schemas.openxmlformats.org/officeDocument/2006/relationships/hyperlink" Target="https://www.schneier.com/blog/archives/2009/07/new_attack_on_a.html" TargetMode="Externa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50" name="Google Shape;1250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713225" y="459886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4000" dirty="0" smtClean="0">
                <a:solidFill>
                  <a:schemeClr val="dk2"/>
                </a:solidFill>
              </a:rPr>
              <a:t>Network </a:t>
            </a:r>
            <a:r>
              <a:rPr lang="en-US" sz="4000" dirty="0">
                <a:solidFill>
                  <a:schemeClr val="dk2"/>
                </a:solidFill>
              </a:rPr>
              <a:t>Anomaly Detection Using Machine </a:t>
            </a:r>
            <a:r>
              <a:rPr lang="en-US" sz="4000" dirty="0" smtClean="0">
                <a:solidFill>
                  <a:schemeClr val="dk2"/>
                </a:solidFill>
              </a:rPr>
              <a:t>Learning</a:t>
            </a:r>
            <a:endParaRPr sz="4000" dirty="0" smtClean="0">
              <a:solidFill>
                <a:schemeClr val="dk2"/>
              </a:solidFill>
              <a:sym typeface="Montserrat Black"/>
            </a:endParaRPr>
          </a:p>
        </p:txBody>
      </p:sp>
      <p:sp>
        <p:nvSpPr>
          <p:cNvPr id="1252" name="Google Shape;1252;p35"/>
          <p:cNvSpPr txBox="1">
            <a:spLocks noGrp="1"/>
          </p:cNvSpPr>
          <p:nvPr>
            <p:ph type="subTitle" idx="1"/>
          </p:nvPr>
        </p:nvSpPr>
        <p:spPr>
          <a:xfrm>
            <a:off x="-51701" y="3102993"/>
            <a:ext cx="4616927" cy="19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>
                <a:solidFill>
                  <a:schemeClr val="bg2"/>
                </a:solidFill>
              </a:rPr>
              <a:t>Team Members: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Naveen Ajay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Karasu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Chandana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Chevuturi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Surya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Simha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Reddy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Chinta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Pavan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Kumar Reddy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Bhumireddy</a:t>
            </a:r>
            <a:endParaRPr lang="en-US" dirty="0" smtClean="0">
              <a:solidFill>
                <a:schemeClr val="accent3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Sai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Yashwanth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Reddy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Gujjula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687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Methodology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5087900" y="3432001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Preprocessing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Model Training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Evaluation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2"/>
          </p:nvPr>
        </p:nvSpPr>
        <p:spPr>
          <a:xfrm>
            <a:off x="1623526" y="3488445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Clustering for anomaly detection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Binary classifcation for anomaly identification</a:t>
            </a:r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3776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WORKFLOW</a:t>
            </a:r>
            <a:endParaRPr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APPROACH</a:t>
            </a:r>
            <a:endParaRPr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5" name="Google Shape;1465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08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7" name="Google Shape;1997;p58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295">
            <a:off x="7270320" y="161184"/>
            <a:ext cx="1573807" cy="1517310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5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WORKFLOW</a:t>
            </a:r>
            <a:endParaRPr dirty="0"/>
          </a:p>
        </p:txBody>
      </p:sp>
      <p:sp>
        <p:nvSpPr>
          <p:cNvPr id="1999" name="Google Shape;1999;p58"/>
          <p:cNvSpPr/>
          <p:nvPr/>
        </p:nvSpPr>
        <p:spPr>
          <a:xfrm>
            <a:off x="6354831" y="1877225"/>
            <a:ext cx="16527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58"/>
          <p:cNvSpPr/>
          <p:nvPr/>
        </p:nvSpPr>
        <p:spPr>
          <a:xfrm>
            <a:off x="5789750" y="2608662"/>
            <a:ext cx="22176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58"/>
          <p:cNvSpPr/>
          <p:nvPr/>
        </p:nvSpPr>
        <p:spPr>
          <a:xfrm>
            <a:off x="5415286" y="3340099"/>
            <a:ext cx="2592300" cy="638700"/>
          </a:xfrm>
          <a:prstGeom prst="roundRect">
            <a:avLst>
              <a:gd name="adj" fmla="val 5000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58"/>
          <p:cNvSpPr txBox="1"/>
          <p:nvPr/>
        </p:nvSpPr>
        <p:spPr>
          <a:xfrm>
            <a:off x="1136412" y="1954325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Preprocessing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58"/>
          <p:cNvSpPr txBox="1"/>
          <p:nvPr/>
        </p:nvSpPr>
        <p:spPr>
          <a:xfrm>
            <a:off x="3491100" y="19543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1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4" name="Google Shape;2004;p58"/>
          <p:cNvSpPr txBox="1"/>
          <p:nvPr/>
        </p:nvSpPr>
        <p:spPr>
          <a:xfrm>
            <a:off x="1136412" y="2685761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58"/>
          <p:cNvSpPr txBox="1"/>
          <p:nvPr/>
        </p:nvSpPr>
        <p:spPr>
          <a:xfrm>
            <a:off x="3491100" y="2685761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2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06" name="Google Shape;2006;p58"/>
          <p:cNvSpPr txBox="1"/>
          <p:nvPr/>
        </p:nvSpPr>
        <p:spPr>
          <a:xfrm>
            <a:off x="1136412" y="3417197"/>
            <a:ext cx="23547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Evaluation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7" name="Google Shape;2007;p58"/>
          <p:cNvSpPr txBox="1"/>
          <p:nvPr/>
        </p:nvSpPr>
        <p:spPr>
          <a:xfrm>
            <a:off x="3491100" y="3417197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STAGE 3</a:t>
            </a:r>
            <a:endParaRPr sz="21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cxnSp>
        <p:nvCxnSpPr>
          <p:cNvPr id="2008" name="Google Shape;2008;p58"/>
          <p:cNvCxnSpPr>
            <a:stCxn id="2003" idx="3"/>
            <a:endCxn id="1999" idx="1"/>
          </p:cNvCxnSpPr>
          <p:nvPr/>
        </p:nvCxnSpPr>
        <p:spPr>
          <a:xfrm>
            <a:off x="4884900" y="2196575"/>
            <a:ext cx="14700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09" name="Google Shape;2009;p58"/>
          <p:cNvCxnSpPr>
            <a:endCxn id="2000" idx="1"/>
          </p:cNvCxnSpPr>
          <p:nvPr/>
        </p:nvCxnSpPr>
        <p:spPr>
          <a:xfrm>
            <a:off x="4811450" y="2928012"/>
            <a:ext cx="97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010" name="Google Shape;2010;p58"/>
          <p:cNvCxnSpPr>
            <a:stCxn id="2007" idx="3"/>
            <a:endCxn id="2001" idx="1"/>
          </p:cNvCxnSpPr>
          <p:nvPr/>
        </p:nvCxnSpPr>
        <p:spPr>
          <a:xfrm>
            <a:off x="4884900" y="3659447"/>
            <a:ext cx="530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grpSp>
        <p:nvGrpSpPr>
          <p:cNvPr id="2011" name="Google Shape;2011;p58"/>
          <p:cNvGrpSpPr/>
          <p:nvPr/>
        </p:nvGrpSpPr>
        <p:grpSpPr>
          <a:xfrm>
            <a:off x="1225225" y="1453500"/>
            <a:ext cx="76825" cy="76800"/>
            <a:chOff x="3104875" y="1099400"/>
            <a:chExt cx="76825" cy="76800"/>
          </a:xfrm>
        </p:grpSpPr>
        <p:sp>
          <p:nvSpPr>
            <p:cNvPr id="2012" name="Google Shape;2012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4" name="Google Shape;2014;p58"/>
          <p:cNvGrpSpPr/>
          <p:nvPr/>
        </p:nvGrpSpPr>
        <p:grpSpPr>
          <a:xfrm>
            <a:off x="5903450" y="1530300"/>
            <a:ext cx="76825" cy="76800"/>
            <a:chOff x="3104875" y="1099400"/>
            <a:chExt cx="76825" cy="76800"/>
          </a:xfrm>
        </p:grpSpPr>
        <p:sp>
          <p:nvSpPr>
            <p:cNvPr id="2015" name="Google Shape;2015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7" name="Google Shape;2017;p58"/>
          <p:cNvGrpSpPr/>
          <p:nvPr/>
        </p:nvGrpSpPr>
        <p:grpSpPr>
          <a:xfrm>
            <a:off x="4106075" y="4148650"/>
            <a:ext cx="76825" cy="76800"/>
            <a:chOff x="3104875" y="1099400"/>
            <a:chExt cx="76825" cy="76800"/>
          </a:xfrm>
        </p:grpSpPr>
        <p:sp>
          <p:nvSpPr>
            <p:cNvPr id="2018" name="Google Shape;2018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20" name="Google Shape;2020;p5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229668" y="38598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5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6982910" y="9117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2" name="Google Shape;2022;p58"/>
          <p:cNvGrpSpPr/>
          <p:nvPr/>
        </p:nvGrpSpPr>
        <p:grpSpPr>
          <a:xfrm>
            <a:off x="7329837" y="2699418"/>
            <a:ext cx="395192" cy="457186"/>
            <a:chOff x="1246535" y="1431577"/>
            <a:chExt cx="525871" cy="601957"/>
          </a:xfrm>
        </p:grpSpPr>
        <p:sp>
          <p:nvSpPr>
            <p:cNvPr id="2023" name="Google Shape;2023;p58"/>
            <p:cNvSpPr/>
            <p:nvPr/>
          </p:nvSpPr>
          <p:spPr>
            <a:xfrm>
              <a:off x="1350250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2" y="1017"/>
                  </a:lnTo>
                  <a:lnTo>
                    <a:pt x="532" y="532"/>
                  </a:lnTo>
                  <a:close/>
                  <a:moveTo>
                    <a:pt x="373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7" y="1549"/>
                    <a:pt x="373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8"/>
            <p:cNvSpPr/>
            <p:nvPr/>
          </p:nvSpPr>
          <p:spPr>
            <a:xfrm>
              <a:off x="1460798" y="1660002"/>
              <a:ext cx="83781" cy="51376"/>
            </a:xfrm>
            <a:custGeom>
              <a:avLst/>
              <a:gdLst/>
              <a:ahLst/>
              <a:cxnLst/>
              <a:rect l="l" t="t" r="r" b="b"/>
              <a:pathLst>
                <a:path w="2526" h="1549" extrusionOk="0">
                  <a:moveTo>
                    <a:pt x="1994" y="532"/>
                  </a:moveTo>
                  <a:lnTo>
                    <a:pt x="1994" y="1017"/>
                  </a:lnTo>
                  <a:lnTo>
                    <a:pt x="533" y="1017"/>
                  </a:lnTo>
                  <a:lnTo>
                    <a:pt x="533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177"/>
                  </a:lnTo>
                  <a:cubicBezTo>
                    <a:pt x="1" y="1382"/>
                    <a:pt x="168" y="1549"/>
                    <a:pt x="372" y="1549"/>
                  </a:cubicBezTo>
                  <a:lnTo>
                    <a:pt x="2153" y="1549"/>
                  </a:lnTo>
                  <a:cubicBezTo>
                    <a:pt x="2358" y="1549"/>
                    <a:pt x="2526" y="1382"/>
                    <a:pt x="2526" y="1177"/>
                  </a:cubicBezTo>
                  <a:lnTo>
                    <a:pt x="2526" y="372"/>
                  </a:lnTo>
                  <a:cubicBezTo>
                    <a:pt x="2526" y="167"/>
                    <a:pt x="2358" y="1"/>
                    <a:pt x="2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8"/>
            <p:cNvSpPr/>
            <p:nvPr/>
          </p:nvSpPr>
          <p:spPr>
            <a:xfrm>
              <a:off x="1338807" y="1985342"/>
              <a:ext cx="56352" cy="17645"/>
            </a:xfrm>
            <a:custGeom>
              <a:avLst/>
              <a:gdLst/>
              <a:ahLst/>
              <a:cxnLst/>
              <a:rect l="l" t="t" r="r" b="b"/>
              <a:pathLst>
                <a:path w="1699" h="532" extrusionOk="0">
                  <a:moveTo>
                    <a:pt x="267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7" y="532"/>
                  </a:cubicBezTo>
                  <a:lnTo>
                    <a:pt x="1432" y="532"/>
                  </a:lnTo>
                  <a:cubicBezTo>
                    <a:pt x="1579" y="532"/>
                    <a:pt x="1698" y="413"/>
                    <a:pt x="1698" y="266"/>
                  </a:cubicBezTo>
                  <a:cubicBezTo>
                    <a:pt x="1698" y="119"/>
                    <a:pt x="1579" y="0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8"/>
            <p:cNvSpPr/>
            <p:nvPr/>
          </p:nvSpPr>
          <p:spPr>
            <a:xfrm>
              <a:off x="1464446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0"/>
                  </a:moveTo>
                  <a:cubicBezTo>
                    <a:pt x="197" y="0"/>
                    <a:pt x="128" y="29"/>
                    <a:pt x="79" y="78"/>
                  </a:cubicBezTo>
                  <a:cubicBezTo>
                    <a:pt x="29" y="127"/>
                    <a:pt x="1" y="196"/>
                    <a:pt x="1" y="266"/>
                  </a:cubicBezTo>
                  <a:cubicBezTo>
                    <a:pt x="1" y="336"/>
                    <a:pt x="29" y="404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8"/>
            <p:cNvSpPr/>
            <p:nvPr/>
          </p:nvSpPr>
          <p:spPr>
            <a:xfrm>
              <a:off x="1499902" y="198534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0"/>
                  </a:moveTo>
                  <a:cubicBezTo>
                    <a:pt x="197" y="0"/>
                    <a:pt x="128" y="29"/>
                    <a:pt x="77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4" y="78"/>
                  </a:cubicBezTo>
                  <a:cubicBezTo>
                    <a:pt x="404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8"/>
            <p:cNvSpPr/>
            <p:nvPr/>
          </p:nvSpPr>
          <p:spPr>
            <a:xfrm>
              <a:off x="1535358" y="198534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5" y="0"/>
                  </a:moveTo>
                  <a:cubicBezTo>
                    <a:pt x="195" y="0"/>
                    <a:pt x="127" y="29"/>
                    <a:pt x="77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4"/>
                    <a:pt x="77" y="454"/>
                  </a:cubicBezTo>
                  <a:cubicBezTo>
                    <a:pt x="127" y="503"/>
                    <a:pt x="195" y="532"/>
                    <a:pt x="265" y="532"/>
                  </a:cubicBezTo>
                  <a:cubicBezTo>
                    <a:pt x="335" y="532"/>
                    <a:pt x="404" y="503"/>
                    <a:pt x="453" y="454"/>
                  </a:cubicBezTo>
                  <a:cubicBezTo>
                    <a:pt x="503" y="405"/>
                    <a:pt x="531" y="336"/>
                    <a:pt x="531" y="266"/>
                  </a:cubicBezTo>
                  <a:cubicBezTo>
                    <a:pt x="531" y="196"/>
                    <a:pt x="503" y="127"/>
                    <a:pt x="453" y="78"/>
                  </a:cubicBezTo>
                  <a:cubicBezTo>
                    <a:pt x="404" y="29"/>
                    <a:pt x="33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8"/>
            <p:cNvSpPr/>
            <p:nvPr/>
          </p:nvSpPr>
          <p:spPr>
            <a:xfrm>
              <a:off x="1403186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9" y="78"/>
                  </a:cubicBezTo>
                  <a:cubicBezTo>
                    <a:pt x="28" y="128"/>
                    <a:pt x="0" y="195"/>
                    <a:pt x="0" y="266"/>
                  </a:cubicBezTo>
                  <a:cubicBezTo>
                    <a:pt x="0" y="336"/>
                    <a:pt x="28" y="405"/>
                    <a:pt x="79" y="454"/>
                  </a:cubicBezTo>
                  <a:cubicBezTo>
                    <a:pt x="128" y="503"/>
                    <a:pt x="197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5"/>
                    <a:pt x="504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8"/>
            <p:cNvSpPr/>
            <p:nvPr/>
          </p:nvSpPr>
          <p:spPr>
            <a:xfrm>
              <a:off x="1438608" y="1571776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6" y="0"/>
                    <a:pt x="128" y="28"/>
                    <a:pt x="78" y="78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8"/>
                    <a:pt x="455" y="78"/>
                  </a:cubicBezTo>
                  <a:cubicBezTo>
                    <a:pt x="405" y="28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8"/>
            <p:cNvSpPr/>
            <p:nvPr/>
          </p:nvSpPr>
          <p:spPr>
            <a:xfrm>
              <a:off x="1474065" y="1571776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8"/>
            <p:cNvSpPr/>
            <p:nvPr/>
          </p:nvSpPr>
          <p:spPr>
            <a:xfrm>
              <a:off x="1246535" y="1431577"/>
              <a:ext cx="525871" cy="601957"/>
            </a:xfrm>
            <a:custGeom>
              <a:avLst/>
              <a:gdLst/>
              <a:ahLst/>
              <a:cxnLst/>
              <a:rect l="l" t="t" r="r" b="b"/>
              <a:pathLst>
                <a:path w="15855" h="18149" extrusionOk="0">
                  <a:moveTo>
                    <a:pt x="6931" y="1864"/>
                  </a:moveTo>
                  <a:cubicBezTo>
                    <a:pt x="6946" y="1864"/>
                    <a:pt x="6963" y="1865"/>
                    <a:pt x="6978" y="1865"/>
                  </a:cubicBezTo>
                  <a:lnTo>
                    <a:pt x="6978" y="2585"/>
                  </a:lnTo>
                  <a:lnTo>
                    <a:pt x="5137" y="2585"/>
                  </a:lnTo>
                  <a:lnTo>
                    <a:pt x="5137" y="1865"/>
                  </a:lnTo>
                  <a:cubicBezTo>
                    <a:pt x="5153" y="1864"/>
                    <a:pt x="5169" y="1864"/>
                    <a:pt x="5185" y="1864"/>
                  </a:cubicBezTo>
                  <a:close/>
                  <a:moveTo>
                    <a:pt x="15323" y="532"/>
                  </a:moveTo>
                  <a:lnTo>
                    <a:pt x="15323" y="3925"/>
                  </a:lnTo>
                  <a:lnTo>
                    <a:pt x="11009" y="3925"/>
                  </a:lnTo>
                  <a:cubicBezTo>
                    <a:pt x="10933" y="3925"/>
                    <a:pt x="10860" y="3958"/>
                    <a:pt x="10809" y="4016"/>
                  </a:cubicBezTo>
                  <a:lnTo>
                    <a:pt x="10263" y="4640"/>
                  </a:lnTo>
                  <a:lnTo>
                    <a:pt x="10263" y="532"/>
                  </a:lnTo>
                  <a:close/>
                  <a:moveTo>
                    <a:pt x="11140" y="6825"/>
                  </a:moveTo>
                  <a:cubicBezTo>
                    <a:pt x="11384" y="6825"/>
                    <a:pt x="11583" y="7023"/>
                    <a:pt x="11583" y="7268"/>
                  </a:cubicBezTo>
                  <a:lnTo>
                    <a:pt x="11583" y="9382"/>
                  </a:lnTo>
                  <a:cubicBezTo>
                    <a:pt x="11583" y="9626"/>
                    <a:pt x="11384" y="9824"/>
                    <a:pt x="11140" y="9824"/>
                  </a:cubicBezTo>
                  <a:lnTo>
                    <a:pt x="10986" y="9824"/>
                  </a:lnTo>
                  <a:cubicBezTo>
                    <a:pt x="10995" y="9711"/>
                    <a:pt x="11000" y="9595"/>
                    <a:pt x="11000" y="9479"/>
                  </a:cubicBezTo>
                  <a:lnTo>
                    <a:pt x="11000" y="6825"/>
                  </a:lnTo>
                  <a:close/>
                  <a:moveTo>
                    <a:pt x="8826" y="5935"/>
                  </a:moveTo>
                  <a:cubicBezTo>
                    <a:pt x="9221" y="5935"/>
                    <a:pt x="9543" y="6256"/>
                    <a:pt x="9543" y="6651"/>
                  </a:cubicBezTo>
                  <a:lnTo>
                    <a:pt x="9543" y="9287"/>
                  </a:lnTo>
                  <a:cubicBezTo>
                    <a:pt x="9543" y="9681"/>
                    <a:pt x="9222" y="10003"/>
                    <a:pt x="8826" y="10003"/>
                  </a:cubicBezTo>
                  <a:lnTo>
                    <a:pt x="8245" y="10003"/>
                  </a:lnTo>
                  <a:cubicBezTo>
                    <a:pt x="8153" y="9545"/>
                    <a:pt x="7747" y="9200"/>
                    <a:pt x="7263" y="9200"/>
                  </a:cubicBezTo>
                  <a:lnTo>
                    <a:pt x="4940" y="9200"/>
                  </a:lnTo>
                  <a:cubicBezTo>
                    <a:pt x="4454" y="9200"/>
                    <a:pt x="4049" y="9545"/>
                    <a:pt x="3957" y="10003"/>
                  </a:cubicBezTo>
                  <a:lnTo>
                    <a:pt x="3376" y="10003"/>
                  </a:lnTo>
                  <a:cubicBezTo>
                    <a:pt x="2981" y="10003"/>
                    <a:pt x="2660" y="9681"/>
                    <a:pt x="2660" y="9287"/>
                  </a:cubicBezTo>
                  <a:lnTo>
                    <a:pt x="2660" y="6651"/>
                  </a:lnTo>
                  <a:cubicBezTo>
                    <a:pt x="2660" y="6256"/>
                    <a:pt x="2981" y="5935"/>
                    <a:pt x="3376" y="5935"/>
                  </a:cubicBezTo>
                  <a:close/>
                  <a:moveTo>
                    <a:pt x="7263" y="9731"/>
                  </a:moveTo>
                  <a:cubicBezTo>
                    <a:pt x="7522" y="9731"/>
                    <a:pt x="7734" y="9942"/>
                    <a:pt x="7734" y="10202"/>
                  </a:cubicBezTo>
                  <a:cubicBezTo>
                    <a:pt x="7734" y="10462"/>
                    <a:pt x="7522" y="10673"/>
                    <a:pt x="7263" y="10673"/>
                  </a:cubicBezTo>
                  <a:lnTo>
                    <a:pt x="4940" y="10673"/>
                  </a:lnTo>
                  <a:cubicBezTo>
                    <a:pt x="4680" y="10673"/>
                    <a:pt x="4469" y="10462"/>
                    <a:pt x="4469" y="10202"/>
                  </a:cubicBezTo>
                  <a:cubicBezTo>
                    <a:pt x="4469" y="9942"/>
                    <a:pt x="4680" y="9731"/>
                    <a:pt x="4940" y="9731"/>
                  </a:cubicBezTo>
                  <a:close/>
                  <a:moveTo>
                    <a:pt x="2619" y="2962"/>
                  </a:moveTo>
                  <a:lnTo>
                    <a:pt x="2619" y="5660"/>
                  </a:lnTo>
                  <a:cubicBezTo>
                    <a:pt x="2321" y="5889"/>
                    <a:pt x="2128" y="6248"/>
                    <a:pt x="2128" y="6651"/>
                  </a:cubicBezTo>
                  <a:lnTo>
                    <a:pt x="2128" y="9287"/>
                  </a:lnTo>
                  <a:cubicBezTo>
                    <a:pt x="2128" y="9691"/>
                    <a:pt x="2321" y="10050"/>
                    <a:pt x="2619" y="10278"/>
                  </a:cubicBezTo>
                  <a:lnTo>
                    <a:pt x="2619" y="11900"/>
                  </a:lnTo>
                  <a:cubicBezTo>
                    <a:pt x="2017" y="11269"/>
                    <a:pt x="1646" y="10417"/>
                    <a:pt x="1646" y="9479"/>
                  </a:cubicBezTo>
                  <a:lnTo>
                    <a:pt x="1646" y="5383"/>
                  </a:lnTo>
                  <a:cubicBezTo>
                    <a:pt x="1646" y="4446"/>
                    <a:pt x="2017" y="3594"/>
                    <a:pt x="2619" y="2962"/>
                  </a:cubicBezTo>
                  <a:close/>
                  <a:moveTo>
                    <a:pt x="7510" y="1911"/>
                  </a:moveTo>
                  <a:cubicBezTo>
                    <a:pt x="8044" y="1999"/>
                    <a:pt x="8539" y="2207"/>
                    <a:pt x="8965" y="2506"/>
                  </a:cubicBezTo>
                  <a:lnTo>
                    <a:pt x="8965" y="3403"/>
                  </a:lnTo>
                  <a:cubicBezTo>
                    <a:pt x="8965" y="3550"/>
                    <a:pt x="9083" y="3669"/>
                    <a:pt x="9230" y="3669"/>
                  </a:cubicBezTo>
                  <a:cubicBezTo>
                    <a:pt x="9378" y="3669"/>
                    <a:pt x="9496" y="3550"/>
                    <a:pt x="9496" y="3403"/>
                  </a:cubicBezTo>
                  <a:lnTo>
                    <a:pt x="9496" y="2962"/>
                  </a:lnTo>
                  <a:cubicBezTo>
                    <a:pt x="9579" y="3050"/>
                    <a:pt x="9657" y="3140"/>
                    <a:pt x="9730" y="3234"/>
                  </a:cubicBezTo>
                  <a:lnTo>
                    <a:pt x="9730" y="5128"/>
                  </a:lnTo>
                  <a:cubicBezTo>
                    <a:pt x="9730" y="5386"/>
                    <a:pt x="9898" y="5503"/>
                    <a:pt x="10054" y="5503"/>
                  </a:cubicBezTo>
                  <a:cubicBezTo>
                    <a:pt x="10126" y="5503"/>
                    <a:pt x="10235" y="5478"/>
                    <a:pt x="10340" y="5358"/>
                  </a:cubicBezTo>
                  <a:lnTo>
                    <a:pt x="10464" y="5216"/>
                  </a:lnTo>
                  <a:cubicBezTo>
                    <a:pt x="10467" y="5272"/>
                    <a:pt x="10468" y="5327"/>
                    <a:pt x="10468" y="5383"/>
                  </a:cubicBezTo>
                  <a:lnTo>
                    <a:pt x="10468" y="9479"/>
                  </a:lnTo>
                  <a:lnTo>
                    <a:pt x="10469" y="9479"/>
                  </a:lnTo>
                  <a:cubicBezTo>
                    <a:pt x="10469" y="10416"/>
                    <a:pt x="10098" y="11269"/>
                    <a:pt x="9497" y="11900"/>
                  </a:cubicBezTo>
                  <a:lnTo>
                    <a:pt x="9497" y="10339"/>
                  </a:lnTo>
                  <a:cubicBezTo>
                    <a:pt x="9844" y="10117"/>
                    <a:pt x="10075" y="9729"/>
                    <a:pt x="10075" y="9286"/>
                  </a:cubicBezTo>
                  <a:lnTo>
                    <a:pt x="10075" y="6651"/>
                  </a:lnTo>
                  <a:cubicBezTo>
                    <a:pt x="10075" y="6210"/>
                    <a:pt x="9844" y="5821"/>
                    <a:pt x="9497" y="5599"/>
                  </a:cubicBezTo>
                  <a:lnTo>
                    <a:pt x="9497" y="4892"/>
                  </a:lnTo>
                  <a:cubicBezTo>
                    <a:pt x="9497" y="4745"/>
                    <a:pt x="9378" y="4626"/>
                    <a:pt x="9231" y="4626"/>
                  </a:cubicBezTo>
                  <a:cubicBezTo>
                    <a:pt x="9083" y="4626"/>
                    <a:pt x="8965" y="4745"/>
                    <a:pt x="8965" y="4892"/>
                  </a:cubicBezTo>
                  <a:lnTo>
                    <a:pt x="8965" y="5411"/>
                  </a:lnTo>
                  <a:cubicBezTo>
                    <a:pt x="8919" y="5406"/>
                    <a:pt x="8873" y="5403"/>
                    <a:pt x="8826" y="5403"/>
                  </a:cubicBezTo>
                  <a:lnTo>
                    <a:pt x="3376" y="5403"/>
                  </a:lnTo>
                  <a:cubicBezTo>
                    <a:pt x="3299" y="5403"/>
                    <a:pt x="3223" y="5410"/>
                    <a:pt x="3151" y="5424"/>
                  </a:cubicBezTo>
                  <a:lnTo>
                    <a:pt x="3151" y="2504"/>
                  </a:lnTo>
                  <a:cubicBezTo>
                    <a:pt x="3577" y="2207"/>
                    <a:pt x="4070" y="1999"/>
                    <a:pt x="4605" y="1911"/>
                  </a:cubicBezTo>
                  <a:lnTo>
                    <a:pt x="4605" y="2608"/>
                  </a:lnTo>
                  <a:cubicBezTo>
                    <a:pt x="4605" y="2888"/>
                    <a:pt x="4833" y="3115"/>
                    <a:pt x="5114" y="3115"/>
                  </a:cubicBezTo>
                  <a:lnTo>
                    <a:pt x="7001" y="3115"/>
                  </a:lnTo>
                  <a:cubicBezTo>
                    <a:pt x="7282" y="3115"/>
                    <a:pt x="7510" y="2887"/>
                    <a:pt x="7510" y="2608"/>
                  </a:cubicBezTo>
                  <a:lnTo>
                    <a:pt x="7510" y="1911"/>
                  </a:lnTo>
                  <a:close/>
                  <a:moveTo>
                    <a:pt x="3151" y="10514"/>
                  </a:moveTo>
                  <a:cubicBezTo>
                    <a:pt x="3223" y="10527"/>
                    <a:pt x="3299" y="10535"/>
                    <a:pt x="3376" y="10535"/>
                  </a:cubicBezTo>
                  <a:lnTo>
                    <a:pt x="3993" y="10535"/>
                  </a:lnTo>
                  <a:cubicBezTo>
                    <a:pt x="4131" y="10925"/>
                    <a:pt x="4504" y="11205"/>
                    <a:pt x="4939" y="11205"/>
                  </a:cubicBezTo>
                  <a:lnTo>
                    <a:pt x="7263" y="11205"/>
                  </a:lnTo>
                  <a:cubicBezTo>
                    <a:pt x="7699" y="11205"/>
                    <a:pt x="8071" y="10925"/>
                    <a:pt x="8208" y="10535"/>
                  </a:cubicBezTo>
                  <a:lnTo>
                    <a:pt x="8826" y="10535"/>
                  </a:lnTo>
                  <a:cubicBezTo>
                    <a:pt x="8873" y="10535"/>
                    <a:pt x="8919" y="10533"/>
                    <a:pt x="8965" y="10527"/>
                  </a:cubicBezTo>
                  <a:lnTo>
                    <a:pt x="8965" y="12357"/>
                  </a:lnTo>
                  <a:cubicBezTo>
                    <a:pt x="8389" y="12761"/>
                    <a:pt x="7688" y="12999"/>
                    <a:pt x="6931" y="12999"/>
                  </a:cubicBezTo>
                  <a:lnTo>
                    <a:pt x="5185" y="12999"/>
                  </a:lnTo>
                  <a:cubicBezTo>
                    <a:pt x="4428" y="12999"/>
                    <a:pt x="3727" y="12761"/>
                    <a:pt x="3151" y="12357"/>
                  </a:cubicBezTo>
                  <a:lnTo>
                    <a:pt x="3151" y="10514"/>
                  </a:lnTo>
                  <a:close/>
                  <a:moveTo>
                    <a:pt x="7516" y="13489"/>
                  </a:moveTo>
                  <a:lnTo>
                    <a:pt x="7516" y="14261"/>
                  </a:lnTo>
                  <a:lnTo>
                    <a:pt x="4599" y="14261"/>
                  </a:lnTo>
                  <a:lnTo>
                    <a:pt x="4599" y="13489"/>
                  </a:lnTo>
                  <a:cubicBezTo>
                    <a:pt x="4790" y="13515"/>
                    <a:pt x="4986" y="13531"/>
                    <a:pt x="5185" y="13531"/>
                  </a:cubicBezTo>
                  <a:lnTo>
                    <a:pt x="6931" y="13531"/>
                  </a:lnTo>
                  <a:cubicBezTo>
                    <a:pt x="7129" y="13531"/>
                    <a:pt x="7325" y="13515"/>
                    <a:pt x="7516" y="13489"/>
                  </a:cubicBezTo>
                  <a:close/>
                  <a:moveTo>
                    <a:pt x="9365" y="16295"/>
                  </a:moveTo>
                  <a:cubicBezTo>
                    <a:pt x="9631" y="16295"/>
                    <a:pt x="9849" y="16509"/>
                    <a:pt x="9849" y="16774"/>
                  </a:cubicBezTo>
                  <a:lnTo>
                    <a:pt x="9849" y="17618"/>
                  </a:lnTo>
                  <a:lnTo>
                    <a:pt x="2267" y="17618"/>
                  </a:lnTo>
                  <a:lnTo>
                    <a:pt x="2267" y="16774"/>
                  </a:lnTo>
                  <a:cubicBezTo>
                    <a:pt x="2267" y="16509"/>
                    <a:pt x="2483" y="16295"/>
                    <a:pt x="2750" y="16295"/>
                  </a:cubicBezTo>
                  <a:close/>
                  <a:moveTo>
                    <a:pt x="10215" y="0"/>
                  </a:moveTo>
                  <a:cubicBezTo>
                    <a:pt x="9948" y="0"/>
                    <a:pt x="9731" y="217"/>
                    <a:pt x="9731" y="484"/>
                  </a:cubicBezTo>
                  <a:lnTo>
                    <a:pt x="9731" y="2447"/>
                  </a:lnTo>
                  <a:cubicBezTo>
                    <a:pt x="9001" y="1757"/>
                    <a:pt x="8014" y="1332"/>
                    <a:pt x="6931" y="1332"/>
                  </a:cubicBezTo>
                  <a:lnTo>
                    <a:pt x="5185" y="1332"/>
                  </a:lnTo>
                  <a:cubicBezTo>
                    <a:pt x="2940" y="1332"/>
                    <a:pt x="1115" y="3149"/>
                    <a:pt x="1115" y="5383"/>
                  </a:cubicBezTo>
                  <a:lnTo>
                    <a:pt x="1115" y="6293"/>
                  </a:lnTo>
                  <a:lnTo>
                    <a:pt x="975" y="6293"/>
                  </a:lnTo>
                  <a:cubicBezTo>
                    <a:pt x="438" y="6293"/>
                    <a:pt x="0" y="6731"/>
                    <a:pt x="0" y="7268"/>
                  </a:cubicBezTo>
                  <a:lnTo>
                    <a:pt x="0" y="7657"/>
                  </a:lnTo>
                  <a:cubicBezTo>
                    <a:pt x="0" y="7803"/>
                    <a:pt x="120" y="7923"/>
                    <a:pt x="266" y="7923"/>
                  </a:cubicBezTo>
                  <a:cubicBezTo>
                    <a:pt x="413" y="7923"/>
                    <a:pt x="532" y="7803"/>
                    <a:pt x="532" y="7657"/>
                  </a:cubicBezTo>
                  <a:lnTo>
                    <a:pt x="532" y="7269"/>
                  </a:lnTo>
                  <a:cubicBezTo>
                    <a:pt x="532" y="7024"/>
                    <a:pt x="730" y="6825"/>
                    <a:pt x="975" y="6825"/>
                  </a:cubicBezTo>
                  <a:lnTo>
                    <a:pt x="1115" y="6825"/>
                  </a:lnTo>
                  <a:lnTo>
                    <a:pt x="1115" y="9479"/>
                  </a:lnTo>
                  <a:cubicBezTo>
                    <a:pt x="1115" y="9595"/>
                    <a:pt x="1120" y="9711"/>
                    <a:pt x="1130" y="9825"/>
                  </a:cubicBezTo>
                  <a:lnTo>
                    <a:pt x="975" y="9825"/>
                  </a:lnTo>
                  <a:cubicBezTo>
                    <a:pt x="730" y="9825"/>
                    <a:pt x="532" y="9626"/>
                    <a:pt x="532" y="9382"/>
                  </a:cubicBezTo>
                  <a:lnTo>
                    <a:pt x="532" y="9040"/>
                  </a:lnTo>
                  <a:cubicBezTo>
                    <a:pt x="532" y="8893"/>
                    <a:pt x="413" y="8774"/>
                    <a:pt x="266" y="8774"/>
                  </a:cubicBezTo>
                  <a:cubicBezTo>
                    <a:pt x="120" y="8774"/>
                    <a:pt x="0" y="8893"/>
                    <a:pt x="0" y="9040"/>
                  </a:cubicBezTo>
                  <a:lnTo>
                    <a:pt x="0" y="9382"/>
                  </a:lnTo>
                  <a:cubicBezTo>
                    <a:pt x="0" y="9920"/>
                    <a:pt x="438" y="10356"/>
                    <a:pt x="975" y="10356"/>
                  </a:cubicBezTo>
                  <a:lnTo>
                    <a:pt x="1211" y="10356"/>
                  </a:lnTo>
                  <a:cubicBezTo>
                    <a:pt x="1534" y="11808"/>
                    <a:pt x="2642" y="12970"/>
                    <a:pt x="4067" y="13376"/>
                  </a:cubicBezTo>
                  <a:lnTo>
                    <a:pt x="4067" y="14261"/>
                  </a:lnTo>
                  <a:lnTo>
                    <a:pt x="1363" y="14261"/>
                  </a:lnTo>
                  <a:cubicBezTo>
                    <a:pt x="630" y="14261"/>
                    <a:pt x="33" y="14854"/>
                    <a:pt x="33" y="15585"/>
                  </a:cubicBezTo>
                  <a:lnTo>
                    <a:pt x="33" y="17883"/>
                  </a:lnTo>
                  <a:cubicBezTo>
                    <a:pt x="33" y="18030"/>
                    <a:pt x="152" y="18149"/>
                    <a:pt x="299" y="18149"/>
                  </a:cubicBezTo>
                  <a:lnTo>
                    <a:pt x="11816" y="18149"/>
                  </a:lnTo>
                  <a:cubicBezTo>
                    <a:pt x="11963" y="18149"/>
                    <a:pt x="12082" y="18030"/>
                    <a:pt x="12082" y="17883"/>
                  </a:cubicBezTo>
                  <a:lnTo>
                    <a:pt x="12082" y="15585"/>
                  </a:lnTo>
                  <a:cubicBezTo>
                    <a:pt x="12082" y="14854"/>
                    <a:pt x="11486" y="14261"/>
                    <a:pt x="10753" y="14261"/>
                  </a:cubicBezTo>
                  <a:lnTo>
                    <a:pt x="10054" y="14261"/>
                  </a:lnTo>
                  <a:cubicBezTo>
                    <a:pt x="9908" y="14261"/>
                    <a:pt x="9788" y="14380"/>
                    <a:pt x="9788" y="14527"/>
                  </a:cubicBezTo>
                  <a:cubicBezTo>
                    <a:pt x="9788" y="14673"/>
                    <a:pt x="9908" y="14793"/>
                    <a:pt x="10054" y="14793"/>
                  </a:cubicBezTo>
                  <a:lnTo>
                    <a:pt x="10753" y="14793"/>
                  </a:lnTo>
                  <a:cubicBezTo>
                    <a:pt x="11192" y="14793"/>
                    <a:pt x="11550" y="15148"/>
                    <a:pt x="11550" y="15584"/>
                  </a:cubicBezTo>
                  <a:lnTo>
                    <a:pt x="11550" y="17617"/>
                  </a:lnTo>
                  <a:lnTo>
                    <a:pt x="10380" y="17617"/>
                  </a:lnTo>
                  <a:lnTo>
                    <a:pt x="10380" y="16774"/>
                  </a:lnTo>
                  <a:cubicBezTo>
                    <a:pt x="10380" y="16216"/>
                    <a:pt x="9925" y="15762"/>
                    <a:pt x="9364" y="15762"/>
                  </a:cubicBezTo>
                  <a:lnTo>
                    <a:pt x="2750" y="15762"/>
                  </a:lnTo>
                  <a:cubicBezTo>
                    <a:pt x="2191" y="15762"/>
                    <a:pt x="1735" y="16216"/>
                    <a:pt x="1735" y="16774"/>
                  </a:cubicBezTo>
                  <a:lnTo>
                    <a:pt x="1735" y="17617"/>
                  </a:lnTo>
                  <a:lnTo>
                    <a:pt x="564" y="17617"/>
                  </a:lnTo>
                  <a:lnTo>
                    <a:pt x="564" y="15584"/>
                  </a:lnTo>
                  <a:cubicBezTo>
                    <a:pt x="564" y="15148"/>
                    <a:pt x="923" y="14793"/>
                    <a:pt x="1363" y="14793"/>
                  </a:cubicBezTo>
                  <a:lnTo>
                    <a:pt x="8495" y="14793"/>
                  </a:lnTo>
                  <a:cubicBezTo>
                    <a:pt x="8642" y="14793"/>
                    <a:pt x="8761" y="14673"/>
                    <a:pt x="8761" y="14527"/>
                  </a:cubicBezTo>
                  <a:cubicBezTo>
                    <a:pt x="8761" y="14380"/>
                    <a:pt x="8642" y="14261"/>
                    <a:pt x="8495" y="14261"/>
                  </a:cubicBezTo>
                  <a:lnTo>
                    <a:pt x="8048" y="14261"/>
                  </a:lnTo>
                  <a:lnTo>
                    <a:pt x="8048" y="13375"/>
                  </a:lnTo>
                  <a:cubicBezTo>
                    <a:pt x="9473" y="12969"/>
                    <a:pt x="10581" y="11808"/>
                    <a:pt x="10904" y="10356"/>
                  </a:cubicBezTo>
                  <a:lnTo>
                    <a:pt x="11140" y="10356"/>
                  </a:lnTo>
                  <a:cubicBezTo>
                    <a:pt x="11678" y="10356"/>
                    <a:pt x="12115" y="9919"/>
                    <a:pt x="12115" y="9382"/>
                  </a:cubicBezTo>
                  <a:lnTo>
                    <a:pt x="12115" y="7268"/>
                  </a:lnTo>
                  <a:cubicBezTo>
                    <a:pt x="12115" y="6731"/>
                    <a:pt x="11678" y="6293"/>
                    <a:pt x="11140" y="6293"/>
                  </a:cubicBezTo>
                  <a:lnTo>
                    <a:pt x="11001" y="6293"/>
                  </a:lnTo>
                  <a:lnTo>
                    <a:pt x="11001" y="5383"/>
                  </a:lnTo>
                  <a:cubicBezTo>
                    <a:pt x="11001" y="5142"/>
                    <a:pt x="10978" y="4906"/>
                    <a:pt x="10937" y="4676"/>
                  </a:cubicBezTo>
                  <a:lnTo>
                    <a:pt x="11130" y="4457"/>
                  </a:lnTo>
                  <a:lnTo>
                    <a:pt x="15370" y="4457"/>
                  </a:lnTo>
                  <a:cubicBezTo>
                    <a:pt x="15637" y="4457"/>
                    <a:pt x="15854" y="4240"/>
                    <a:pt x="15854" y="3973"/>
                  </a:cubicBezTo>
                  <a:lnTo>
                    <a:pt x="15854" y="484"/>
                  </a:lnTo>
                  <a:cubicBezTo>
                    <a:pt x="15854" y="217"/>
                    <a:pt x="15637" y="0"/>
                    <a:pt x="15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8"/>
            <p:cNvSpPr/>
            <p:nvPr/>
          </p:nvSpPr>
          <p:spPr>
            <a:xfrm>
              <a:off x="1696552" y="1465541"/>
              <a:ext cx="39934" cy="17678"/>
            </a:xfrm>
            <a:custGeom>
              <a:avLst/>
              <a:gdLst/>
              <a:ahLst/>
              <a:cxnLst/>
              <a:rect l="l" t="t" r="r" b="b"/>
              <a:pathLst>
                <a:path w="120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937" y="533"/>
                  </a:lnTo>
                  <a:cubicBezTo>
                    <a:pt x="1084" y="533"/>
                    <a:pt x="1203" y="414"/>
                    <a:pt x="1203" y="267"/>
                  </a:cubicBezTo>
                  <a:cubicBezTo>
                    <a:pt x="1203" y="120"/>
                    <a:pt x="1084" y="1"/>
                    <a:pt x="9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8"/>
            <p:cNvSpPr/>
            <p:nvPr/>
          </p:nvSpPr>
          <p:spPr>
            <a:xfrm>
              <a:off x="1605209" y="1495922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8"/>
            <p:cNvSpPr/>
            <p:nvPr/>
          </p:nvSpPr>
          <p:spPr>
            <a:xfrm>
              <a:off x="1605209" y="1527730"/>
              <a:ext cx="131277" cy="17678"/>
            </a:xfrm>
            <a:custGeom>
              <a:avLst/>
              <a:gdLst/>
              <a:ahLst/>
              <a:cxnLst/>
              <a:rect l="l" t="t" r="r" b="b"/>
              <a:pathLst>
                <a:path w="3958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691" y="533"/>
                  </a:lnTo>
                  <a:cubicBezTo>
                    <a:pt x="3838" y="533"/>
                    <a:pt x="3957" y="414"/>
                    <a:pt x="3957" y="267"/>
                  </a:cubicBezTo>
                  <a:cubicBezTo>
                    <a:pt x="3957" y="120"/>
                    <a:pt x="3838" y="1"/>
                    <a:pt x="36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8"/>
            <p:cNvSpPr/>
            <p:nvPr/>
          </p:nvSpPr>
          <p:spPr>
            <a:xfrm>
              <a:off x="1605209" y="1465541"/>
              <a:ext cx="79768" cy="17678"/>
            </a:xfrm>
            <a:custGeom>
              <a:avLst/>
              <a:gdLst/>
              <a:ahLst/>
              <a:cxnLst/>
              <a:rect l="l" t="t" r="r" b="b"/>
              <a:pathLst>
                <a:path w="2405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2139" y="533"/>
                  </a:lnTo>
                  <a:cubicBezTo>
                    <a:pt x="2286" y="533"/>
                    <a:pt x="2405" y="414"/>
                    <a:pt x="2405" y="267"/>
                  </a:cubicBezTo>
                  <a:cubicBezTo>
                    <a:pt x="2405" y="120"/>
                    <a:pt x="2286" y="1"/>
                    <a:pt x="2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58"/>
          <p:cNvGrpSpPr/>
          <p:nvPr/>
        </p:nvGrpSpPr>
        <p:grpSpPr>
          <a:xfrm>
            <a:off x="7345327" y="3430841"/>
            <a:ext cx="364212" cy="457211"/>
            <a:chOff x="2636386" y="3145176"/>
            <a:chExt cx="478408" cy="601990"/>
          </a:xfrm>
        </p:grpSpPr>
        <p:sp>
          <p:nvSpPr>
            <p:cNvPr id="2038" name="Google Shape;2038;p58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8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8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8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8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3" name="Google Shape;2043;p58"/>
          <p:cNvGrpSpPr/>
          <p:nvPr/>
        </p:nvGrpSpPr>
        <p:grpSpPr>
          <a:xfrm>
            <a:off x="7380190" y="1967969"/>
            <a:ext cx="294485" cy="457211"/>
            <a:chOff x="3375624" y="3145176"/>
            <a:chExt cx="388657" cy="601990"/>
          </a:xfrm>
        </p:grpSpPr>
        <p:sp>
          <p:nvSpPr>
            <p:cNvPr id="2044" name="Google Shape;2044;p58"/>
            <p:cNvSpPr/>
            <p:nvPr/>
          </p:nvSpPr>
          <p:spPr>
            <a:xfrm>
              <a:off x="3427663" y="3145176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5" y="533"/>
                  </a:moveTo>
                  <a:lnTo>
                    <a:pt x="1235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319"/>
                  </a:lnTo>
                  <a:cubicBezTo>
                    <a:pt x="0" y="1564"/>
                    <a:pt x="198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7" y="1564"/>
                    <a:pt x="1767" y="1319"/>
                  </a:cubicBezTo>
                  <a:lnTo>
                    <a:pt x="1767" y="443"/>
                  </a:lnTo>
                  <a:cubicBezTo>
                    <a:pt x="1767" y="199"/>
                    <a:pt x="1569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8"/>
            <p:cNvSpPr/>
            <p:nvPr/>
          </p:nvSpPr>
          <p:spPr>
            <a:xfrm>
              <a:off x="3643219" y="3162954"/>
              <a:ext cx="58640" cy="58441"/>
            </a:xfrm>
            <a:custGeom>
              <a:avLst/>
              <a:gdLst/>
              <a:ahLst/>
              <a:cxnLst/>
              <a:rect l="l" t="t" r="r" b="b"/>
              <a:pathLst>
                <a:path w="1768" h="1762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1" y="1231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319"/>
                  </a:lnTo>
                  <a:cubicBezTo>
                    <a:pt x="1" y="1564"/>
                    <a:pt x="199" y="1762"/>
                    <a:pt x="443" y="1762"/>
                  </a:cubicBezTo>
                  <a:lnTo>
                    <a:pt x="1324" y="1762"/>
                  </a:lnTo>
                  <a:cubicBezTo>
                    <a:pt x="1568" y="1762"/>
                    <a:pt x="1768" y="1564"/>
                    <a:pt x="1768" y="1319"/>
                  </a:cubicBezTo>
                  <a:lnTo>
                    <a:pt x="1768" y="443"/>
                  </a:lnTo>
                  <a:cubicBezTo>
                    <a:pt x="1768" y="199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8"/>
            <p:cNvSpPr/>
            <p:nvPr/>
          </p:nvSpPr>
          <p:spPr>
            <a:xfrm>
              <a:off x="3471743" y="3204314"/>
              <a:ext cx="87496" cy="87131"/>
            </a:xfrm>
            <a:custGeom>
              <a:avLst/>
              <a:gdLst/>
              <a:ahLst/>
              <a:cxnLst/>
              <a:rect l="l" t="t" r="r" b="b"/>
              <a:pathLst>
                <a:path w="2638" h="2627" extrusionOk="0">
                  <a:moveTo>
                    <a:pt x="2106" y="532"/>
                  </a:moveTo>
                  <a:lnTo>
                    <a:pt x="2106" y="1229"/>
                  </a:lnTo>
                  <a:lnTo>
                    <a:pt x="1680" y="1229"/>
                  </a:lnTo>
                  <a:cubicBezTo>
                    <a:pt x="1435" y="1229"/>
                    <a:pt x="1237" y="1429"/>
                    <a:pt x="1237" y="1673"/>
                  </a:cubicBezTo>
                  <a:lnTo>
                    <a:pt x="1237" y="2095"/>
                  </a:lnTo>
                  <a:lnTo>
                    <a:pt x="533" y="2095"/>
                  </a:lnTo>
                  <a:lnTo>
                    <a:pt x="533" y="1397"/>
                  </a:lnTo>
                  <a:lnTo>
                    <a:pt x="959" y="1397"/>
                  </a:lnTo>
                  <a:cubicBezTo>
                    <a:pt x="1203" y="1397"/>
                    <a:pt x="1401" y="1199"/>
                    <a:pt x="1401" y="954"/>
                  </a:cubicBezTo>
                  <a:lnTo>
                    <a:pt x="1401" y="532"/>
                  </a:lnTo>
                  <a:close/>
                  <a:moveTo>
                    <a:pt x="1313" y="0"/>
                  </a:moveTo>
                  <a:cubicBezTo>
                    <a:pt x="1069" y="0"/>
                    <a:pt x="871" y="199"/>
                    <a:pt x="871" y="443"/>
                  </a:cubicBezTo>
                  <a:lnTo>
                    <a:pt x="871" y="866"/>
                  </a:lnTo>
                  <a:lnTo>
                    <a:pt x="444" y="866"/>
                  </a:lnTo>
                  <a:cubicBezTo>
                    <a:pt x="200" y="866"/>
                    <a:pt x="1" y="1064"/>
                    <a:pt x="1" y="1308"/>
                  </a:cubicBezTo>
                  <a:lnTo>
                    <a:pt x="1" y="2184"/>
                  </a:lnTo>
                  <a:cubicBezTo>
                    <a:pt x="1" y="2429"/>
                    <a:pt x="200" y="2627"/>
                    <a:pt x="444" y="2627"/>
                  </a:cubicBezTo>
                  <a:lnTo>
                    <a:pt x="1325" y="2627"/>
                  </a:lnTo>
                  <a:cubicBezTo>
                    <a:pt x="1570" y="2627"/>
                    <a:pt x="1769" y="2429"/>
                    <a:pt x="1769" y="2184"/>
                  </a:cubicBezTo>
                  <a:lnTo>
                    <a:pt x="1769" y="1761"/>
                  </a:lnTo>
                  <a:lnTo>
                    <a:pt x="2194" y="1761"/>
                  </a:lnTo>
                  <a:cubicBezTo>
                    <a:pt x="2438" y="1761"/>
                    <a:pt x="2638" y="1563"/>
                    <a:pt x="2638" y="1319"/>
                  </a:cubicBezTo>
                  <a:lnTo>
                    <a:pt x="2638" y="443"/>
                  </a:lnTo>
                  <a:cubicBezTo>
                    <a:pt x="2638" y="199"/>
                    <a:pt x="2438" y="0"/>
                    <a:pt x="2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8"/>
            <p:cNvSpPr/>
            <p:nvPr/>
          </p:nvSpPr>
          <p:spPr>
            <a:xfrm>
              <a:off x="3375624" y="3216254"/>
              <a:ext cx="387960" cy="530912"/>
            </a:xfrm>
            <a:custGeom>
              <a:avLst/>
              <a:gdLst/>
              <a:ahLst/>
              <a:cxnLst/>
              <a:rect l="l" t="t" r="r" b="b"/>
              <a:pathLst>
                <a:path w="11697" h="16007" extrusionOk="0">
                  <a:moveTo>
                    <a:pt x="1236" y="533"/>
                  </a:moveTo>
                  <a:lnTo>
                    <a:pt x="1236" y="1231"/>
                  </a:lnTo>
                  <a:lnTo>
                    <a:pt x="532" y="1231"/>
                  </a:lnTo>
                  <a:lnTo>
                    <a:pt x="532" y="533"/>
                  </a:lnTo>
                  <a:close/>
                  <a:moveTo>
                    <a:pt x="7401" y="1037"/>
                  </a:moveTo>
                  <a:lnTo>
                    <a:pt x="7401" y="1735"/>
                  </a:lnTo>
                  <a:lnTo>
                    <a:pt x="6697" y="1735"/>
                  </a:lnTo>
                  <a:lnTo>
                    <a:pt x="6697" y="1037"/>
                  </a:lnTo>
                  <a:close/>
                  <a:moveTo>
                    <a:pt x="5061" y="3567"/>
                  </a:moveTo>
                  <a:lnTo>
                    <a:pt x="5061" y="4398"/>
                  </a:lnTo>
                  <a:lnTo>
                    <a:pt x="3608" y="4398"/>
                  </a:lnTo>
                  <a:lnTo>
                    <a:pt x="3608" y="3567"/>
                  </a:lnTo>
                  <a:close/>
                  <a:moveTo>
                    <a:pt x="9137" y="4930"/>
                  </a:moveTo>
                  <a:lnTo>
                    <a:pt x="9137" y="5805"/>
                  </a:lnTo>
                  <a:cubicBezTo>
                    <a:pt x="9135" y="5816"/>
                    <a:pt x="9123" y="5838"/>
                    <a:pt x="9115" y="5846"/>
                  </a:cubicBezTo>
                  <a:lnTo>
                    <a:pt x="8244" y="6346"/>
                  </a:lnTo>
                  <a:cubicBezTo>
                    <a:pt x="8240" y="6346"/>
                    <a:pt x="8237" y="6345"/>
                    <a:pt x="8234" y="6345"/>
                  </a:cubicBezTo>
                  <a:lnTo>
                    <a:pt x="6994" y="6345"/>
                  </a:lnTo>
                  <a:cubicBezTo>
                    <a:pt x="6847" y="6345"/>
                    <a:pt x="6728" y="6464"/>
                    <a:pt x="6728" y="6611"/>
                  </a:cubicBezTo>
                  <a:cubicBezTo>
                    <a:pt x="6728" y="6759"/>
                    <a:pt x="6847" y="6877"/>
                    <a:pt x="6994" y="6877"/>
                  </a:cubicBezTo>
                  <a:lnTo>
                    <a:pt x="7320" y="6877"/>
                  </a:lnTo>
                  <a:lnTo>
                    <a:pt x="6443" y="7382"/>
                  </a:lnTo>
                  <a:cubicBezTo>
                    <a:pt x="6278" y="7478"/>
                    <a:pt x="6157" y="7686"/>
                    <a:pt x="6157" y="7878"/>
                  </a:cubicBezTo>
                  <a:lnTo>
                    <a:pt x="6157" y="8953"/>
                  </a:lnTo>
                  <a:lnTo>
                    <a:pt x="5561" y="8953"/>
                  </a:lnTo>
                  <a:lnTo>
                    <a:pt x="5561" y="7878"/>
                  </a:lnTo>
                  <a:cubicBezTo>
                    <a:pt x="5561" y="7686"/>
                    <a:pt x="5441" y="7478"/>
                    <a:pt x="5275" y="7382"/>
                  </a:cubicBezTo>
                  <a:lnTo>
                    <a:pt x="4398" y="6877"/>
                  </a:lnTo>
                  <a:lnTo>
                    <a:pt x="5363" y="6877"/>
                  </a:lnTo>
                  <a:cubicBezTo>
                    <a:pt x="5510" y="6877"/>
                    <a:pt x="5629" y="6758"/>
                    <a:pt x="5629" y="6612"/>
                  </a:cubicBezTo>
                  <a:cubicBezTo>
                    <a:pt x="5629" y="6464"/>
                    <a:pt x="5510" y="6346"/>
                    <a:pt x="5363" y="6346"/>
                  </a:cubicBezTo>
                  <a:lnTo>
                    <a:pt x="3580" y="6346"/>
                  </a:lnTo>
                  <a:cubicBezTo>
                    <a:pt x="3551" y="6346"/>
                    <a:pt x="3523" y="6350"/>
                    <a:pt x="3496" y="6359"/>
                  </a:cubicBezTo>
                  <a:lnTo>
                    <a:pt x="2604" y="5846"/>
                  </a:lnTo>
                  <a:cubicBezTo>
                    <a:pt x="2595" y="5838"/>
                    <a:pt x="2584" y="5817"/>
                    <a:pt x="2581" y="5805"/>
                  </a:cubicBezTo>
                  <a:lnTo>
                    <a:pt x="2581" y="4930"/>
                  </a:lnTo>
                  <a:lnTo>
                    <a:pt x="3077" y="4930"/>
                  </a:lnTo>
                  <a:lnTo>
                    <a:pt x="3077" y="5463"/>
                  </a:lnTo>
                  <a:cubicBezTo>
                    <a:pt x="3077" y="5610"/>
                    <a:pt x="3196" y="5729"/>
                    <a:pt x="3342" y="5729"/>
                  </a:cubicBezTo>
                  <a:cubicBezTo>
                    <a:pt x="3489" y="5729"/>
                    <a:pt x="3608" y="5610"/>
                    <a:pt x="3608" y="5463"/>
                  </a:cubicBezTo>
                  <a:lnTo>
                    <a:pt x="3608" y="4930"/>
                  </a:lnTo>
                  <a:lnTo>
                    <a:pt x="5061" y="4930"/>
                  </a:lnTo>
                  <a:lnTo>
                    <a:pt x="5061" y="5463"/>
                  </a:lnTo>
                  <a:cubicBezTo>
                    <a:pt x="5061" y="5610"/>
                    <a:pt x="5180" y="5729"/>
                    <a:pt x="5327" y="5729"/>
                  </a:cubicBezTo>
                  <a:cubicBezTo>
                    <a:pt x="5474" y="5729"/>
                    <a:pt x="5593" y="5610"/>
                    <a:pt x="5593" y="5463"/>
                  </a:cubicBezTo>
                  <a:lnTo>
                    <a:pt x="5593" y="4930"/>
                  </a:lnTo>
                  <a:lnTo>
                    <a:pt x="6783" y="4930"/>
                  </a:lnTo>
                  <a:lnTo>
                    <a:pt x="6783" y="5463"/>
                  </a:lnTo>
                  <a:cubicBezTo>
                    <a:pt x="6783" y="5610"/>
                    <a:pt x="6902" y="5729"/>
                    <a:pt x="7049" y="5729"/>
                  </a:cubicBezTo>
                  <a:cubicBezTo>
                    <a:pt x="7196" y="5729"/>
                    <a:pt x="7315" y="5610"/>
                    <a:pt x="7315" y="5463"/>
                  </a:cubicBezTo>
                  <a:lnTo>
                    <a:pt x="7315" y="4930"/>
                  </a:lnTo>
                  <a:lnTo>
                    <a:pt x="7951" y="4930"/>
                  </a:lnTo>
                  <a:lnTo>
                    <a:pt x="7951" y="5479"/>
                  </a:lnTo>
                  <a:cubicBezTo>
                    <a:pt x="7951" y="5626"/>
                    <a:pt x="8071" y="5745"/>
                    <a:pt x="8217" y="5745"/>
                  </a:cubicBezTo>
                  <a:cubicBezTo>
                    <a:pt x="8363" y="5745"/>
                    <a:pt x="8482" y="5626"/>
                    <a:pt x="8482" y="5479"/>
                  </a:cubicBezTo>
                  <a:lnTo>
                    <a:pt x="8482" y="4930"/>
                  </a:lnTo>
                  <a:close/>
                  <a:moveTo>
                    <a:pt x="443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320"/>
                  </a:lnTo>
                  <a:cubicBezTo>
                    <a:pt x="0" y="1563"/>
                    <a:pt x="199" y="1763"/>
                    <a:pt x="443" y="1763"/>
                  </a:cubicBezTo>
                  <a:lnTo>
                    <a:pt x="617" y="1763"/>
                  </a:lnTo>
                  <a:lnTo>
                    <a:pt x="617" y="2714"/>
                  </a:lnTo>
                  <a:cubicBezTo>
                    <a:pt x="617" y="2959"/>
                    <a:pt x="817" y="3157"/>
                    <a:pt x="1061" y="3157"/>
                  </a:cubicBezTo>
                  <a:lnTo>
                    <a:pt x="3077" y="3157"/>
                  </a:lnTo>
                  <a:lnTo>
                    <a:pt x="3077" y="4398"/>
                  </a:lnTo>
                  <a:lnTo>
                    <a:pt x="2491" y="4398"/>
                  </a:lnTo>
                  <a:cubicBezTo>
                    <a:pt x="2247" y="4398"/>
                    <a:pt x="2049" y="4596"/>
                    <a:pt x="2049" y="4841"/>
                  </a:cubicBezTo>
                  <a:lnTo>
                    <a:pt x="2049" y="5809"/>
                  </a:lnTo>
                  <a:cubicBezTo>
                    <a:pt x="2049" y="6001"/>
                    <a:pt x="2169" y="6209"/>
                    <a:pt x="2335" y="6305"/>
                  </a:cubicBezTo>
                  <a:lnTo>
                    <a:pt x="5006" y="7841"/>
                  </a:lnTo>
                  <a:cubicBezTo>
                    <a:pt x="5015" y="7849"/>
                    <a:pt x="5027" y="7870"/>
                    <a:pt x="5029" y="7881"/>
                  </a:cubicBezTo>
                  <a:lnTo>
                    <a:pt x="5029" y="9041"/>
                  </a:lnTo>
                  <a:cubicBezTo>
                    <a:pt x="5029" y="9184"/>
                    <a:pt x="5097" y="9311"/>
                    <a:pt x="5202" y="9392"/>
                  </a:cubicBezTo>
                  <a:lnTo>
                    <a:pt x="4920" y="9673"/>
                  </a:lnTo>
                  <a:cubicBezTo>
                    <a:pt x="4899" y="9693"/>
                    <a:pt x="4833" y="9720"/>
                    <a:pt x="4805" y="9721"/>
                  </a:cubicBezTo>
                  <a:lnTo>
                    <a:pt x="464" y="9721"/>
                  </a:lnTo>
                  <a:cubicBezTo>
                    <a:pt x="220" y="9721"/>
                    <a:pt x="21" y="9919"/>
                    <a:pt x="21" y="10163"/>
                  </a:cubicBezTo>
                  <a:lnTo>
                    <a:pt x="21" y="15564"/>
                  </a:lnTo>
                  <a:cubicBezTo>
                    <a:pt x="21" y="15809"/>
                    <a:pt x="220" y="16007"/>
                    <a:pt x="464" y="16007"/>
                  </a:cubicBezTo>
                  <a:lnTo>
                    <a:pt x="11253" y="16007"/>
                  </a:lnTo>
                  <a:cubicBezTo>
                    <a:pt x="11498" y="16007"/>
                    <a:pt x="11696" y="15809"/>
                    <a:pt x="11696" y="15564"/>
                  </a:cubicBezTo>
                  <a:lnTo>
                    <a:pt x="11696" y="14483"/>
                  </a:lnTo>
                  <a:cubicBezTo>
                    <a:pt x="11696" y="14336"/>
                    <a:pt x="11577" y="14217"/>
                    <a:pt x="11430" y="14217"/>
                  </a:cubicBezTo>
                  <a:cubicBezTo>
                    <a:pt x="11283" y="14217"/>
                    <a:pt x="11165" y="14336"/>
                    <a:pt x="11165" y="14483"/>
                  </a:cubicBezTo>
                  <a:lnTo>
                    <a:pt x="11165" y="15476"/>
                  </a:lnTo>
                  <a:lnTo>
                    <a:pt x="553" y="15476"/>
                  </a:lnTo>
                  <a:lnTo>
                    <a:pt x="553" y="10253"/>
                  </a:lnTo>
                  <a:lnTo>
                    <a:pt x="4805" y="10253"/>
                  </a:lnTo>
                  <a:cubicBezTo>
                    <a:pt x="4974" y="10253"/>
                    <a:pt x="5175" y="10170"/>
                    <a:pt x="5295" y="10050"/>
                  </a:cubicBezTo>
                  <a:lnTo>
                    <a:pt x="5859" y="9489"/>
                  </a:lnTo>
                  <a:lnTo>
                    <a:pt x="6423" y="10050"/>
                  </a:lnTo>
                  <a:cubicBezTo>
                    <a:pt x="6542" y="10170"/>
                    <a:pt x="6744" y="10253"/>
                    <a:pt x="6913" y="10253"/>
                  </a:cubicBezTo>
                  <a:lnTo>
                    <a:pt x="11165" y="10253"/>
                  </a:lnTo>
                  <a:lnTo>
                    <a:pt x="11165" y="12711"/>
                  </a:lnTo>
                  <a:cubicBezTo>
                    <a:pt x="11165" y="12858"/>
                    <a:pt x="11284" y="12977"/>
                    <a:pt x="11431" y="12977"/>
                  </a:cubicBezTo>
                  <a:cubicBezTo>
                    <a:pt x="11578" y="12977"/>
                    <a:pt x="11696" y="12858"/>
                    <a:pt x="11696" y="12711"/>
                  </a:cubicBezTo>
                  <a:lnTo>
                    <a:pt x="11696" y="10164"/>
                  </a:lnTo>
                  <a:cubicBezTo>
                    <a:pt x="11696" y="9920"/>
                    <a:pt x="11498" y="9721"/>
                    <a:pt x="11253" y="9721"/>
                  </a:cubicBezTo>
                  <a:lnTo>
                    <a:pt x="6913" y="9721"/>
                  </a:lnTo>
                  <a:cubicBezTo>
                    <a:pt x="6885" y="9721"/>
                    <a:pt x="6819" y="9693"/>
                    <a:pt x="6797" y="9674"/>
                  </a:cubicBezTo>
                  <a:lnTo>
                    <a:pt x="6515" y="9391"/>
                  </a:lnTo>
                  <a:cubicBezTo>
                    <a:pt x="6621" y="9311"/>
                    <a:pt x="6689" y="9184"/>
                    <a:pt x="6689" y="9041"/>
                  </a:cubicBezTo>
                  <a:lnTo>
                    <a:pt x="6689" y="7881"/>
                  </a:lnTo>
                  <a:cubicBezTo>
                    <a:pt x="6691" y="7870"/>
                    <a:pt x="6703" y="7849"/>
                    <a:pt x="6712" y="7841"/>
                  </a:cubicBezTo>
                  <a:lnTo>
                    <a:pt x="9383" y="6305"/>
                  </a:lnTo>
                  <a:cubicBezTo>
                    <a:pt x="9549" y="6208"/>
                    <a:pt x="9669" y="6000"/>
                    <a:pt x="9669" y="5809"/>
                  </a:cubicBezTo>
                  <a:lnTo>
                    <a:pt x="9669" y="4841"/>
                  </a:lnTo>
                  <a:cubicBezTo>
                    <a:pt x="9669" y="4596"/>
                    <a:pt x="9471" y="4398"/>
                    <a:pt x="9227" y="4398"/>
                  </a:cubicBezTo>
                  <a:lnTo>
                    <a:pt x="8482" y="4398"/>
                  </a:lnTo>
                  <a:lnTo>
                    <a:pt x="8482" y="3347"/>
                  </a:lnTo>
                  <a:lnTo>
                    <a:pt x="8766" y="3347"/>
                  </a:lnTo>
                  <a:cubicBezTo>
                    <a:pt x="8913" y="3347"/>
                    <a:pt x="9032" y="3228"/>
                    <a:pt x="9032" y="3081"/>
                  </a:cubicBezTo>
                  <a:cubicBezTo>
                    <a:pt x="9032" y="2934"/>
                    <a:pt x="8913" y="2815"/>
                    <a:pt x="8766" y="2815"/>
                  </a:cubicBezTo>
                  <a:lnTo>
                    <a:pt x="8394" y="2815"/>
                  </a:lnTo>
                  <a:cubicBezTo>
                    <a:pt x="8150" y="2815"/>
                    <a:pt x="7950" y="3014"/>
                    <a:pt x="7950" y="3259"/>
                  </a:cubicBezTo>
                  <a:lnTo>
                    <a:pt x="7950" y="4398"/>
                  </a:lnTo>
                  <a:lnTo>
                    <a:pt x="7315" y="4398"/>
                  </a:lnTo>
                  <a:lnTo>
                    <a:pt x="7315" y="2267"/>
                  </a:lnTo>
                  <a:lnTo>
                    <a:pt x="7489" y="2267"/>
                  </a:lnTo>
                  <a:cubicBezTo>
                    <a:pt x="7734" y="2267"/>
                    <a:pt x="7933" y="2069"/>
                    <a:pt x="7933" y="1824"/>
                  </a:cubicBezTo>
                  <a:lnTo>
                    <a:pt x="7933" y="948"/>
                  </a:lnTo>
                  <a:cubicBezTo>
                    <a:pt x="7933" y="704"/>
                    <a:pt x="7734" y="506"/>
                    <a:pt x="7489" y="506"/>
                  </a:cubicBezTo>
                  <a:lnTo>
                    <a:pt x="6609" y="506"/>
                  </a:lnTo>
                  <a:cubicBezTo>
                    <a:pt x="6364" y="506"/>
                    <a:pt x="6165" y="704"/>
                    <a:pt x="6165" y="948"/>
                  </a:cubicBezTo>
                  <a:lnTo>
                    <a:pt x="6165" y="1824"/>
                  </a:lnTo>
                  <a:cubicBezTo>
                    <a:pt x="6165" y="2069"/>
                    <a:pt x="6364" y="2267"/>
                    <a:pt x="6609" y="2267"/>
                  </a:cubicBezTo>
                  <a:lnTo>
                    <a:pt x="6783" y="2267"/>
                  </a:lnTo>
                  <a:lnTo>
                    <a:pt x="6783" y="4398"/>
                  </a:lnTo>
                  <a:lnTo>
                    <a:pt x="5593" y="4398"/>
                  </a:lnTo>
                  <a:lnTo>
                    <a:pt x="5593" y="3478"/>
                  </a:lnTo>
                  <a:cubicBezTo>
                    <a:pt x="5593" y="3234"/>
                    <a:pt x="5395" y="3035"/>
                    <a:pt x="5151" y="3035"/>
                  </a:cubicBezTo>
                  <a:lnTo>
                    <a:pt x="3606" y="3035"/>
                  </a:lnTo>
                  <a:cubicBezTo>
                    <a:pt x="3589" y="2807"/>
                    <a:pt x="3398" y="2626"/>
                    <a:pt x="3165" y="2626"/>
                  </a:cubicBezTo>
                  <a:lnTo>
                    <a:pt x="1149" y="2626"/>
                  </a:lnTo>
                  <a:lnTo>
                    <a:pt x="1149" y="1763"/>
                  </a:lnTo>
                  <a:lnTo>
                    <a:pt x="1324" y="1763"/>
                  </a:lnTo>
                  <a:cubicBezTo>
                    <a:pt x="1568" y="1763"/>
                    <a:pt x="1767" y="1564"/>
                    <a:pt x="1767" y="1320"/>
                  </a:cubicBezTo>
                  <a:lnTo>
                    <a:pt x="1767" y="444"/>
                  </a:lnTo>
                  <a:cubicBezTo>
                    <a:pt x="1767" y="200"/>
                    <a:pt x="1568" y="1"/>
                    <a:pt x="1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8"/>
            <p:cNvSpPr/>
            <p:nvPr/>
          </p:nvSpPr>
          <p:spPr>
            <a:xfrm>
              <a:off x="3418576" y="3584181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1"/>
                  </a:moveTo>
                  <a:cubicBezTo>
                    <a:pt x="118" y="1"/>
                    <a:pt x="0" y="119"/>
                    <a:pt x="0" y="266"/>
                  </a:cubicBezTo>
                  <a:cubicBezTo>
                    <a:pt x="0" y="412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2"/>
                    <a:pt x="1918" y="266"/>
                  </a:cubicBezTo>
                  <a:cubicBezTo>
                    <a:pt x="1919" y="119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8"/>
            <p:cNvSpPr/>
            <p:nvPr/>
          </p:nvSpPr>
          <p:spPr>
            <a:xfrm>
              <a:off x="3418576" y="3617879"/>
              <a:ext cx="63682" cy="17645"/>
            </a:xfrm>
            <a:custGeom>
              <a:avLst/>
              <a:gdLst/>
              <a:ahLst/>
              <a:cxnLst/>
              <a:rect l="l" t="t" r="r" b="b"/>
              <a:pathLst>
                <a:path w="1920" h="532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6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8"/>
            <p:cNvSpPr/>
            <p:nvPr/>
          </p:nvSpPr>
          <p:spPr>
            <a:xfrm>
              <a:off x="3418576" y="3651578"/>
              <a:ext cx="63682" cy="17678"/>
            </a:xfrm>
            <a:custGeom>
              <a:avLst/>
              <a:gdLst/>
              <a:ahLst/>
              <a:cxnLst/>
              <a:rect l="l" t="t" r="r" b="b"/>
              <a:pathLst>
                <a:path w="1920" h="533" extrusionOk="0">
                  <a:moveTo>
                    <a:pt x="265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3"/>
                    <a:pt x="118" y="532"/>
                    <a:pt x="265" y="532"/>
                  </a:cubicBezTo>
                  <a:lnTo>
                    <a:pt x="1653" y="532"/>
                  </a:lnTo>
                  <a:cubicBezTo>
                    <a:pt x="1799" y="532"/>
                    <a:pt x="1918" y="413"/>
                    <a:pt x="1918" y="267"/>
                  </a:cubicBezTo>
                  <a:cubicBezTo>
                    <a:pt x="1919" y="120"/>
                    <a:pt x="1800" y="1"/>
                    <a:pt x="1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8"/>
            <p:cNvSpPr/>
            <p:nvPr/>
          </p:nvSpPr>
          <p:spPr>
            <a:xfrm>
              <a:off x="3418576" y="3685309"/>
              <a:ext cx="63682" cy="17612"/>
            </a:xfrm>
            <a:custGeom>
              <a:avLst/>
              <a:gdLst/>
              <a:ahLst/>
              <a:cxnLst/>
              <a:rect l="l" t="t" r="r" b="b"/>
              <a:pathLst>
                <a:path w="1920" h="531" extrusionOk="0">
                  <a:moveTo>
                    <a:pt x="265" y="0"/>
                  </a:moveTo>
                  <a:cubicBezTo>
                    <a:pt x="118" y="0"/>
                    <a:pt x="0" y="119"/>
                    <a:pt x="0" y="265"/>
                  </a:cubicBezTo>
                  <a:cubicBezTo>
                    <a:pt x="0" y="412"/>
                    <a:pt x="118" y="531"/>
                    <a:pt x="265" y="531"/>
                  </a:cubicBezTo>
                  <a:lnTo>
                    <a:pt x="1653" y="531"/>
                  </a:lnTo>
                  <a:cubicBezTo>
                    <a:pt x="1799" y="531"/>
                    <a:pt x="1918" y="412"/>
                    <a:pt x="1918" y="265"/>
                  </a:cubicBezTo>
                  <a:cubicBezTo>
                    <a:pt x="1919" y="119"/>
                    <a:pt x="1800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8"/>
            <p:cNvSpPr/>
            <p:nvPr/>
          </p:nvSpPr>
          <p:spPr>
            <a:xfrm>
              <a:off x="3501096" y="3584181"/>
              <a:ext cx="112471" cy="17645"/>
            </a:xfrm>
            <a:custGeom>
              <a:avLst/>
              <a:gdLst/>
              <a:ahLst/>
              <a:cxnLst/>
              <a:rect l="l" t="t" r="r" b="b"/>
              <a:pathLst>
                <a:path w="3391" h="532" extrusionOk="0">
                  <a:moveTo>
                    <a:pt x="267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3124" y="532"/>
                  </a:lnTo>
                  <a:cubicBezTo>
                    <a:pt x="3271" y="532"/>
                    <a:pt x="3390" y="412"/>
                    <a:pt x="3390" y="266"/>
                  </a:cubicBezTo>
                  <a:cubicBezTo>
                    <a:pt x="3390" y="119"/>
                    <a:pt x="3271" y="1"/>
                    <a:pt x="3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8"/>
            <p:cNvSpPr/>
            <p:nvPr/>
          </p:nvSpPr>
          <p:spPr>
            <a:xfrm>
              <a:off x="3627630" y="3584181"/>
              <a:ext cx="93731" cy="17645"/>
            </a:xfrm>
            <a:custGeom>
              <a:avLst/>
              <a:gdLst/>
              <a:ahLst/>
              <a:cxnLst/>
              <a:rect l="l" t="t" r="r" b="b"/>
              <a:pathLst>
                <a:path w="2826" h="532" extrusionOk="0">
                  <a:moveTo>
                    <a:pt x="266" y="1"/>
                  </a:moveTo>
                  <a:cubicBezTo>
                    <a:pt x="119" y="1"/>
                    <a:pt x="0" y="119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560" y="532"/>
                  </a:lnTo>
                  <a:cubicBezTo>
                    <a:pt x="2707" y="532"/>
                    <a:pt x="2826" y="412"/>
                    <a:pt x="2826" y="266"/>
                  </a:cubicBezTo>
                  <a:cubicBezTo>
                    <a:pt x="2826" y="119"/>
                    <a:pt x="2707" y="1"/>
                    <a:pt x="2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8"/>
            <p:cNvSpPr/>
            <p:nvPr/>
          </p:nvSpPr>
          <p:spPr>
            <a:xfrm>
              <a:off x="3501096" y="3617879"/>
              <a:ext cx="218176" cy="17645"/>
            </a:xfrm>
            <a:custGeom>
              <a:avLst/>
              <a:gdLst/>
              <a:ahLst/>
              <a:cxnLst/>
              <a:rect l="l" t="t" r="r" b="b"/>
              <a:pathLst>
                <a:path w="6578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6311" y="532"/>
                  </a:lnTo>
                  <a:cubicBezTo>
                    <a:pt x="6458" y="532"/>
                    <a:pt x="6577" y="413"/>
                    <a:pt x="6577" y="266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8"/>
            <p:cNvSpPr/>
            <p:nvPr/>
          </p:nvSpPr>
          <p:spPr>
            <a:xfrm>
              <a:off x="3501096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8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8"/>
            <p:cNvSpPr/>
            <p:nvPr/>
          </p:nvSpPr>
          <p:spPr>
            <a:xfrm>
              <a:off x="3590217" y="3651578"/>
              <a:ext cx="76053" cy="17678"/>
            </a:xfrm>
            <a:custGeom>
              <a:avLst/>
              <a:gdLst/>
              <a:ahLst/>
              <a:cxnLst/>
              <a:rect l="l" t="t" r="r" b="b"/>
              <a:pathLst>
                <a:path w="229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27" y="532"/>
                  </a:lnTo>
                  <a:cubicBezTo>
                    <a:pt x="2174" y="532"/>
                    <a:pt x="2293" y="413"/>
                    <a:pt x="2293" y="267"/>
                  </a:cubicBezTo>
                  <a:cubicBezTo>
                    <a:pt x="2293" y="120"/>
                    <a:pt x="2174" y="1"/>
                    <a:pt x="2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8"/>
            <p:cNvSpPr/>
            <p:nvPr/>
          </p:nvSpPr>
          <p:spPr>
            <a:xfrm>
              <a:off x="3680367" y="3651578"/>
              <a:ext cx="38905" cy="17678"/>
            </a:xfrm>
            <a:custGeom>
              <a:avLst/>
              <a:gdLst/>
              <a:ahLst/>
              <a:cxnLst/>
              <a:rect l="l" t="t" r="r" b="b"/>
              <a:pathLst>
                <a:path w="1173" h="533" extrusionOk="0">
                  <a:moveTo>
                    <a:pt x="266" y="1"/>
                  </a:moveTo>
                  <a:cubicBezTo>
                    <a:pt x="119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906" y="532"/>
                  </a:lnTo>
                  <a:cubicBezTo>
                    <a:pt x="1053" y="532"/>
                    <a:pt x="1172" y="413"/>
                    <a:pt x="1172" y="267"/>
                  </a:cubicBezTo>
                  <a:cubicBezTo>
                    <a:pt x="1172" y="120"/>
                    <a:pt x="1053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8"/>
            <p:cNvSpPr/>
            <p:nvPr/>
          </p:nvSpPr>
          <p:spPr>
            <a:xfrm>
              <a:off x="3501096" y="3685309"/>
              <a:ext cx="218176" cy="17612"/>
            </a:xfrm>
            <a:custGeom>
              <a:avLst/>
              <a:gdLst/>
              <a:ahLst/>
              <a:cxnLst/>
              <a:rect l="l" t="t" r="r" b="b"/>
              <a:pathLst>
                <a:path w="6578" h="531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7" y="531"/>
                  </a:cubicBezTo>
                  <a:lnTo>
                    <a:pt x="6311" y="531"/>
                  </a:lnTo>
                  <a:cubicBezTo>
                    <a:pt x="6458" y="531"/>
                    <a:pt x="6577" y="412"/>
                    <a:pt x="6577" y="265"/>
                  </a:cubicBezTo>
                  <a:cubicBezTo>
                    <a:pt x="6577" y="119"/>
                    <a:pt x="6458" y="0"/>
                    <a:pt x="6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8"/>
            <p:cNvSpPr/>
            <p:nvPr/>
          </p:nvSpPr>
          <p:spPr>
            <a:xfrm>
              <a:off x="3704546" y="3221495"/>
              <a:ext cx="59735" cy="105771"/>
            </a:xfrm>
            <a:custGeom>
              <a:avLst/>
              <a:gdLst/>
              <a:ahLst/>
              <a:cxnLst/>
              <a:rect l="l" t="t" r="r" b="b"/>
              <a:pathLst>
                <a:path w="1801" h="3189" extrusionOk="0">
                  <a:moveTo>
                    <a:pt x="1270" y="533"/>
                  </a:moveTo>
                  <a:lnTo>
                    <a:pt x="1270" y="1231"/>
                  </a:lnTo>
                  <a:lnTo>
                    <a:pt x="565" y="1231"/>
                  </a:lnTo>
                  <a:lnTo>
                    <a:pt x="565" y="533"/>
                  </a:lnTo>
                  <a:close/>
                  <a:moveTo>
                    <a:pt x="476" y="1"/>
                  </a:moveTo>
                  <a:cubicBezTo>
                    <a:pt x="233" y="1"/>
                    <a:pt x="34" y="200"/>
                    <a:pt x="34" y="444"/>
                  </a:cubicBezTo>
                  <a:lnTo>
                    <a:pt x="34" y="1320"/>
                  </a:lnTo>
                  <a:cubicBezTo>
                    <a:pt x="34" y="1564"/>
                    <a:pt x="233" y="1763"/>
                    <a:pt x="476" y="1763"/>
                  </a:cubicBezTo>
                  <a:lnTo>
                    <a:pt x="626" y="1763"/>
                  </a:lnTo>
                  <a:lnTo>
                    <a:pt x="626" y="2657"/>
                  </a:lnTo>
                  <a:lnTo>
                    <a:pt x="267" y="2657"/>
                  </a:lnTo>
                  <a:cubicBezTo>
                    <a:pt x="120" y="2657"/>
                    <a:pt x="1" y="2776"/>
                    <a:pt x="1" y="2923"/>
                  </a:cubicBezTo>
                  <a:cubicBezTo>
                    <a:pt x="1" y="3070"/>
                    <a:pt x="120" y="3189"/>
                    <a:pt x="267" y="3189"/>
                  </a:cubicBezTo>
                  <a:lnTo>
                    <a:pt x="714" y="3189"/>
                  </a:lnTo>
                  <a:cubicBezTo>
                    <a:pt x="959" y="3189"/>
                    <a:pt x="1157" y="2991"/>
                    <a:pt x="1157" y="2746"/>
                  </a:cubicBezTo>
                  <a:lnTo>
                    <a:pt x="1157" y="1763"/>
                  </a:lnTo>
                  <a:lnTo>
                    <a:pt x="1358" y="1763"/>
                  </a:lnTo>
                  <a:cubicBezTo>
                    <a:pt x="1602" y="1763"/>
                    <a:pt x="1801" y="1564"/>
                    <a:pt x="1801" y="1320"/>
                  </a:cubicBezTo>
                  <a:lnTo>
                    <a:pt x="1801" y="444"/>
                  </a:lnTo>
                  <a:cubicBezTo>
                    <a:pt x="1801" y="200"/>
                    <a:pt x="1602" y="1"/>
                    <a:pt x="1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057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19999" y="1496250"/>
            <a:ext cx="147456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MODELS USED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915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39"/>
          <p:cNvSpPr/>
          <p:nvPr/>
        </p:nvSpPr>
        <p:spPr>
          <a:xfrm rot="5400000">
            <a:off x="1499326" y="171998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Models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45266" y="3448067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Groups data into clusters.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Benefits: Simple, fast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Limitations: Fixed cluster numbers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42678" y="3448067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Detects density-based clusters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Identifies noise as anomalies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89247" y="3448067"/>
            <a:ext cx="217481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Recursive partitioning for anomaly </a:t>
            </a:r>
            <a:r>
              <a:rPr lang="en-US" dirty="0" smtClean="0"/>
              <a:t>detection.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/>
              <a:t>Effective </a:t>
            </a:r>
            <a:r>
              <a:rPr lang="en-US" dirty="0"/>
              <a:t>for high-dimensional data.</a:t>
            </a:r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K-MEANS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DBSCAN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654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ISOLATION FOREST</a:t>
            </a:r>
            <a:endParaRPr dirty="0"/>
          </a:p>
        </p:txBody>
      </p:sp>
      <p:grpSp>
        <p:nvGrpSpPr>
          <p:cNvPr id="1350" name="Google Shape;1350;p39"/>
          <p:cNvGrpSpPr/>
          <p:nvPr/>
        </p:nvGrpSpPr>
        <p:grpSpPr>
          <a:xfrm>
            <a:off x="1682020" y="1833306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325;p39"/>
          <p:cNvSpPr/>
          <p:nvPr/>
        </p:nvSpPr>
        <p:spPr>
          <a:xfrm rot="5400000">
            <a:off x="4095343" y="1722571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1350;p39"/>
          <p:cNvGrpSpPr/>
          <p:nvPr/>
        </p:nvGrpSpPr>
        <p:grpSpPr>
          <a:xfrm>
            <a:off x="4278037" y="1835893"/>
            <a:ext cx="590713" cy="601957"/>
            <a:chOff x="1230449" y="2288393"/>
            <a:chExt cx="590713" cy="601957"/>
          </a:xfrm>
        </p:grpSpPr>
        <p:sp>
          <p:nvSpPr>
            <p:cNvPr id="62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1325;p39"/>
          <p:cNvSpPr/>
          <p:nvPr/>
        </p:nvSpPr>
        <p:spPr>
          <a:xfrm rot="5400000">
            <a:off x="6691313" y="1710018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1350;p39"/>
          <p:cNvGrpSpPr/>
          <p:nvPr/>
        </p:nvGrpSpPr>
        <p:grpSpPr>
          <a:xfrm>
            <a:off x="6874007" y="1823340"/>
            <a:ext cx="590713" cy="601957"/>
            <a:chOff x="1230449" y="2288393"/>
            <a:chExt cx="590713" cy="601957"/>
          </a:xfrm>
        </p:grpSpPr>
        <p:sp>
          <p:nvSpPr>
            <p:cNvPr id="77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62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K-MEANS</a:t>
            </a:r>
            <a:endParaRPr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7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1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56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DBSCAN</a:t>
            </a:r>
            <a:endParaRPr dirty="0"/>
          </a:p>
        </p:txBody>
      </p:sp>
      <p:grpSp>
        <p:nvGrpSpPr>
          <p:cNvPr id="1940" name="Google Shape;1940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1941" name="Google Shape;1941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42" name="Google Shape;1942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2750" t="25545" r="11658" b="13407"/>
          <a:stretch/>
        </p:blipFill>
        <p:spPr>
          <a:xfrm>
            <a:off x="1166460" y="1682148"/>
            <a:ext cx="3280550" cy="200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6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ISOLATION FOREST</a:t>
            </a:r>
            <a:endParaRPr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" t="-1013" r="31714" b="1013"/>
          <a:stretch/>
        </p:blipFill>
        <p:spPr/>
      </p:pic>
    </p:spTree>
    <p:extLst>
      <p:ext uri="{BB962C8B-B14F-4D97-AF65-F5344CB8AC3E}">
        <p14:creationId xmlns:p14="http://schemas.microsoft.com/office/powerpoint/2010/main" val="2608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939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1583176" y="3103738"/>
            <a:ext cx="5914904" cy="1718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.K-Means</a:t>
            </a:r>
            <a:r>
              <a:rPr lang="en-US" sz="1600" dirty="0"/>
              <a:t>: Silhouette score: 0.965, Inertia: </a:t>
            </a:r>
            <a:r>
              <a:rPr lang="en-US" sz="1600" dirty="0" smtClean="0"/>
              <a:t>34310.68.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DBSCAN</a:t>
            </a:r>
            <a:r>
              <a:rPr lang="en-US" sz="1600" dirty="0"/>
              <a:t>: Silhouette score: 0.859, Davies-</a:t>
            </a:r>
            <a:r>
              <a:rPr lang="en-US" sz="1600" dirty="0" err="1"/>
              <a:t>Bouldin</a:t>
            </a:r>
            <a:r>
              <a:rPr lang="en-US" sz="1600" dirty="0"/>
              <a:t> Index: </a:t>
            </a:r>
            <a:r>
              <a:rPr lang="en-US" sz="1600" dirty="0" smtClean="0"/>
              <a:t>0.151.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 smtClean="0"/>
              <a:t>Isolation </a:t>
            </a:r>
            <a:r>
              <a:rPr lang="en-US" sz="1600" dirty="0"/>
              <a:t>Forest: Precision, Recall, F1-Score: 1.0.</a:t>
            </a:r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1840992" y="2646561"/>
            <a:ext cx="5282233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PERFORMANCE METRICS</a:t>
            </a:r>
            <a:endParaRPr dirty="0"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4006289" y="159868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3" name="Google Shape;1483;p43"/>
          <p:cNvGrpSpPr/>
          <p:nvPr/>
        </p:nvGrpSpPr>
        <p:grpSpPr>
          <a:xfrm>
            <a:off x="4215987" y="174546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687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78" name="Google Shape;1278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01</a:t>
            </a:r>
            <a:endParaRPr sz="2800" dirty="0"/>
          </a:p>
        </p:txBody>
      </p:sp>
      <p:sp>
        <p:nvSpPr>
          <p:cNvPr id="1279" name="Google Shape;1279;p37"/>
          <p:cNvSpPr txBox="1">
            <a:spLocks noGrp="1"/>
          </p:cNvSpPr>
          <p:nvPr>
            <p:ph type="subTitle" idx="3"/>
          </p:nvPr>
        </p:nvSpPr>
        <p:spPr>
          <a:xfrm>
            <a:off x="1905307" y="1527724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Project Overview</a:t>
            </a:r>
            <a:endParaRPr sz="2000" dirty="0"/>
          </a:p>
        </p:txBody>
      </p:sp>
      <p:sp>
        <p:nvSpPr>
          <p:cNvPr id="1281" name="Google Shape;1281;p37"/>
          <p:cNvSpPr txBox="1">
            <a:spLocks noGrp="1"/>
          </p:cNvSpPr>
          <p:nvPr>
            <p:ph type="title" idx="5"/>
          </p:nvPr>
        </p:nvSpPr>
        <p:spPr>
          <a:xfrm>
            <a:off x="890575" y="207974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02</a:t>
            </a:r>
            <a:endParaRPr sz="2800"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6"/>
          </p:nvPr>
        </p:nvSpPr>
        <p:spPr>
          <a:xfrm>
            <a:off x="1905307" y="2084600"/>
            <a:ext cx="4763432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Dataset and Preprocessing</a:t>
            </a:r>
            <a:endParaRPr sz="2000"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title" idx="8"/>
          </p:nvPr>
        </p:nvSpPr>
        <p:spPr>
          <a:xfrm>
            <a:off x="890575" y="262498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03</a:t>
            </a:r>
            <a:endParaRPr sz="2800" dirty="0"/>
          </a:p>
        </p:txBody>
      </p:sp>
      <p:sp>
        <p:nvSpPr>
          <p:cNvPr id="1285" name="Google Shape;1285;p37"/>
          <p:cNvSpPr txBox="1">
            <a:spLocks noGrp="1"/>
          </p:cNvSpPr>
          <p:nvPr>
            <p:ph type="subTitle" idx="9"/>
          </p:nvPr>
        </p:nvSpPr>
        <p:spPr>
          <a:xfrm>
            <a:off x="1905307" y="262498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Methodology</a:t>
            </a:r>
            <a:endParaRPr sz="2000" dirty="0"/>
          </a:p>
        </p:txBody>
      </p:sp>
      <p:sp>
        <p:nvSpPr>
          <p:cNvPr id="1287" name="Google Shape;1287;p37"/>
          <p:cNvSpPr txBox="1">
            <a:spLocks noGrp="1"/>
          </p:cNvSpPr>
          <p:nvPr>
            <p:ph type="title" idx="14"/>
          </p:nvPr>
        </p:nvSpPr>
        <p:spPr>
          <a:xfrm>
            <a:off x="890575" y="3170232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04</a:t>
            </a:r>
            <a:endParaRPr sz="2800"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5"/>
          </p:nvPr>
        </p:nvSpPr>
        <p:spPr>
          <a:xfrm>
            <a:off x="1905307" y="3174761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Models Used</a:t>
            </a:r>
            <a:endParaRPr sz="2000"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title" idx="17"/>
          </p:nvPr>
        </p:nvSpPr>
        <p:spPr>
          <a:xfrm>
            <a:off x="928507" y="3715477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05</a:t>
            </a:r>
            <a:endParaRPr sz="2800" dirty="0"/>
          </a:p>
        </p:txBody>
      </p:sp>
      <p:sp>
        <p:nvSpPr>
          <p:cNvPr id="129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05307" y="3715477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System Implementation</a:t>
            </a:r>
            <a:endParaRPr sz="2000" dirty="0"/>
          </a:p>
        </p:txBody>
      </p:sp>
      <p:grpSp>
        <p:nvGrpSpPr>
          <p:cNvPr id="1292" name="Google Shape;1292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8" name="Google Shape;1298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11548581">
            <a:off x="7347107" y="60231"/>
            <a:ext cx="1647828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1290;p37"/>
          <p:cNvSpPr txBox="1">
            <a:spLocks/>
          </p:cNvSpPr>
          <p:nvPr/>
        </p:nvSpPr>
        <p:spPr>
          <a:xfrm>
            <a:off x="928507" y="4274269"/>
            <a:ext cx="976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800" dirty="0" smtClean="0"/>
              <a:t>06</a:t>
            </a:r>
            <a:endParaRPr lang="en" sz="2800" dirty="0"/>
          </a:p>
        </p:txBody>
      </p:sp>
      <p:sp>
        <p:nvSpPr>
          <p:cNvPr id="31" name="Google Shape;1291;p37"/>
          <p:cNvSpPr txBox="1">
            <a:spLocks noGrp="1"/>
          </p:cNvSpPr>
          <p:nvPr>
            <p:ph type="subTitle" idx="18"/>
          </p:nvPr>
        </p:nvSpPr>
        <p:spPr>
          <a:xfrm>
            <a:off x="1948941" y="4278798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Conclusion and Future Work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K-MEANS</a:t>
            </a:r>
            <a:endParaRPr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350" r="51383" b="-350"/>
          <a:stretch/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56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DBSCAN</a:t>
            </a:r>
            <a:endParaRPr dirty="0"/>
          </a:p>
        </p:txBody>
      </p:sp>
      <p:grpSp>
        <p:nvGrpSpPr>
          <p:cNvPr id="1940" name="Google Shape;1940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1941" name="Google Shape;1941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42" name="Google Shape;1942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18782" r="33635" b="-3522"/>
          <a:stretch/>
        </p:blipFill>
        <p:spPr>
          <a:xfrm>
            <a:off x="1182665" y="1665643"/>
            <a:ext cx="3264345" cy="201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ISOLATION FOREST</a:t>
            </a:r>
            <a:endParaRPr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525" r="13214" b="-525"/>
          <a:stretch/>
        </p:blipFill>
        <p:spPr/>
      </p:pic>
    </p:spTree>
    <p:extLst>
      <p:ext uri="{BB962C8B-B14F-4D97-AF65-F5344CB8AC3E}">
        <p14:creationId xmlns:p14="http://schemas.microsoft.com/office/powerpoint/2010/main" val="361000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413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1452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SYSTEM IMPLEMENTATION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4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50"/>
          <p:cNvSpPr txBox="1">
            <a:spLocks noGrp="1"/>
          </p:cNvSpPr>
          <p:nvPr>
            <p:ph type="subTitle" idx="2"/>
          </p:nvPr>
        </p:nvSpPr>
        <p:spPr>
          <a:xfrm>
            <a:off x="713225" y="2118290"/>
            <a:ext cx="2373600" cy="17500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FLASK-BASED WEB APP FOR ANOMALY DETECTIONS</a:t>
            </a:r>
            <a:endParaRPr dirty="0"/>
          </a:p>
        </p:txBody>
      </p:sp>
      <p:sp>
        <p:nvSpPr>
          <p:cNvPr id="1694" name="Google Shape;1694;p50"/>
          <p:cNvSpPr txBox="1">
            <a:spLocks noGrp="1"/>
          </p:cNvSpPr>
          <p:nvPr>
            <p:ph type="subTitle" idx="4"/>
          </p:nvPr>
        </p:nvSpPr>
        <p:spPr>
          <a:xfrm>
            <a:off x="3381787" y="3060192"/>
            <a:ext cx="2373600" cy="1432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INPUT: dur, tot_bytes, src_bytes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OUTPUT: Prediction from all models</a:t>
            </a:r>
            <a:endParaRPr dirty="0"/>
          </a:p>
        </p:txBody>
      </p:sp>
      <p:sp>
        <p:nvSpPr>
          <p:cNvPr id="1695" name="Google Shape;1695;p50"/>
          <p:cNvSpPr txBox="1">
            <a:spLocks noGrp="1"/>
          </p:cNvSpPr>
          <p:nvPr>
            <p:ph type="subTitle" idx="5"/>
          </p:nvPr>
        </p:nvSpPr>
        <p:spPr>
          <a:xfrm>
            <a:off x="3381785" y="2118290"/>
            <a:ext cx="2373600" cy="7950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1697" name="Google Shape;1697;p50"/>
          <p:cNvSpPr txBox="1">
            <a:spLocks noGrp="1"/>
          </p:cNvSpPr>
          <p:nvPr>
            <p:ph type="subTitle" idx="8"/>
          </p:nvPr>
        </p:nvSpPr>
        <p:spPr>
          <a:xfrm>
            <a:off x="6076502" y="2590674"/>
            <a:ext cx="2373600" cy="14096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INTERACTIVE USER INTERFACE WITH REAL-TIME INSIGHTS</a:t>
            </a:r>
            <a:endParaRPr dirty="0"/>
          </a:p>
        </p:txBody>
      </p:sp>
      <p:sp>
        <p:nvSpPr>
          <p:cNvPr id="1698" name="Google Shape;1698;p50"/>
          <p:cNvSpPr txBox="1">
            <a:spLocks noGrp="1"/>
          </p:cNvSpPr>
          <p:nvPr>
            <p:ph type="title" idx="9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SYSTEM IMPLEMENTATION</a:t>
            </a:r>
            <a:endParaRPr dirty="0"/>
          </a:p>
        </p:txBody>
      </p:sp>
      <p:sp>
        <p:nvSpPr>
          <p:cNvPr id="1708" name="Google Shape;1708;p50"/>
          <p:cNvSpPr/>
          <p:nvPr/>
        </p:nvSpPr>
        <p:spPr>
          <a:xfrm rot="5400000">
            <a:off x="159207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50"/>
          <p:cNvSpPr/>
          <p:nvPr/>
        </p:nvSpPr>
        <p:spPr>
          <a:xfrm rot="5400000">
            <a:off x="4260635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50"/>
          <p:cNvSpPr/>
          <p:nvPr/>
        </p:nvSpPr>
        <p:spPr>
          <a:xfrm rot="5400000">
            <a:off x="6929196" y="1364286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1" name="Google Shape;1711;p50"/>
          <p:cNvGrpSpPr/>
          <p:nvPr/>
        </p:nvGrpSpPr>
        <p:grpSpPr>
          <a:xfrm>
            <a:off x="4408566" y="1471266"/>
            <a:ext cx="320039" cy="320041"/>
            <a:chOff x="1421638" y="4125629"/>
            <a:chExt cx="374709" cy="374010"/>
          </a:xfrm>
        </p:grpSpPr>
        <p:sp>
          <p:nvSpPr>
            <p:cNvPr id="1712" name="Google Shape;1712;p50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0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4" name="Google Shape;1714;p50"/>
          <p:cNvGrpSpPr/>
          <p:nvPr/>
        </p:nvGrpSpPr>
        <p:grpSpPr>
          <a:xfrm>
            <a:off x="7077129" y="1471256"/>
            <a:ext cx="320033" cy="320060"/>
            <a:chOff x="775325" y="4143525"/>
            <a:chExt cx="468776" cy="468884"/>
          </a:xfrm>
        </p:grpSpPr>
        <p:sp>
          <p:nvSpPr>
            <p:cNvPr id="1715" name="Google Shape;1715;p50"/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0"/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0"/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0"/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50"/>
          <p:cNvGrpSpPr/>
          <p:nvPr/>
        </p:nvGrpSpPr>
        <p:grpSpPr>
          <a:xfrm>
            <a:off x="1729351" y="1471278"/>
            <a:ext cx="341347" cy="320016"/>
            <a:chOff x="7474098" y="2308360"/>
            <a:chExt cx="602023" cy="562023"/>
          </a:xfrm>
        </p:grpSpPr>
        <p:sp>
          <p:nvSpPr>
            <p:cNvPr id="1720" name="Google Shape;1720;p50"/>
            <p:cNvSpPr/>
            <p:nvPr/>
          </p:nvSpPr>
          <p:spPr>
            <a:xfrm>
              <a:off x="7474098" y="2308360"/>
              <a:ext cx="602023" cy="562023"/>
            </a:xfrm>
            <a:custGeom>
              <a:avLst/>
              <a:gdLst/>
              <a:ahLst/>
              <a:cxnLst/>
              <a:rect l="l" t="t" r="r" b="b"/>
              <a:pathLst>
                <a:path w="18151" h="16945" extrusionOk="0">
                  <a:moveTo>
                    <a:pt x="10142" y="533"/>
                  </a:moveTo>
                  <a:cubicBezTo>
                    <a:pt x="10882" y="533"/>
                    <a:pt x="11485" y="1134"/>
                    <a:pt x="11485" y="1875"/>
                  </a:cubicBezTo>
                  <a:lnTo>
                    <a:pt x="11485" y="2304"/>
                  </a:lnTo>
                  <a:cubicBezTo>
                    <a:pt x="11037" y="2269"/>
                    <a:pt x="10542" y="2251"/>
                    <a:pt x="9989" y="2251"/>
                  </a:cubicBezTo>
                  <a:lnTo>
                    <a:pt x="9927" y="2251"/>
                  </a:lnTo>
                  <a:cubicBezTo>
                    <a:pt x="8630" y="2251"/>
                    <a:pt x="6989" y="2328"/>
                    <a:pt x="5806" y="2927"/>
                  </a:cubicBezTo>
                  <a:cubicBezTo>
                    <a:pt x="5453" y="3106"/>
                    <a:pt x="5152" y="3322"/>
                    <a:pt x="4904" y="3578"/>
                  </a:cubicBezTo>
                  <a:lnTo>
                    <a:pt x="4904" y="2968"/>
                  </a:lnTo>
                  <a:cubicBezTo>
                    <a:pt x="4904" y="2749"/>
                    <a:pt x="4744" y="2568"/>
                    <a:pt x="4535" y="2532"/>
                  </a:cubicBezTo>
                  <a:lnTo>
                    <a:pt x="4535" y="1875"/>
                  </a:lnTo>
                  <a:cubicBezTo>
                    <a:pt x="4535" y="1135"/>
                    <a:pt x="5138" y="533"/>
                    <a:pt x="5879" y="533"/>
                  </a:cubicBezTo>
                  <a:close/>
                  <a:moveTo>
                    <a:pt x="12819" y="1228"/>
                  </a:moveTo>
                  <a:cubicBezTo>
                    <a:pt x="14231" y="1228"/>
                    <a:pt x="15380" y="2376"/>
                    <a:pt x="15380" y="3786"/>
                  </a:cubicBezTo>
                  <a:lnTo>
                    <a:pt x="15380" y="4052"/>
                  </a:lnTo>
                  <a:cubicBezTo>
                    <a:pt x="15225" y="3806"/>
                    <a:pt x="15036" y="3585"/>
                    <a:pt x="14815" y="3393"/>
                  </a:cubicBezTo>
                  <a:cubicBezTo>
                    <a:pt x="14764" y="3350"/>
                    <a:pt x="14702" y="3329"/>
                    <a:pt x="14641" y="3329"/>
                  </a:cubicBezTo>
                  <a:cubicBezTo>
                    <a:pt x="14566" y="3329"/>
                    <a:pt x="14492" y="3360"/>
                    <a:pt x="14439" y="3421"/>
                  </a:cubicBezTo>
                  <a:cubicBezTo>
                    <a:pt x="14343" y="3532"/>
                    <a:pt x="14356" y="3700"/>
                    <a:pt x="14467" y="3796"/>
                  </a:cubicBezTo>
                  <a:cubicBezTo>
                    <a:pt x="15082" y="4326"/>
                    <a:pt x="15380" y="5098"/>
                    <a:pt x="15380" y="6151"/>
                  </a:cubicBezTo>
                  <a:lnTo>
                    <a:pt x="15380" y="6806"/>
                  </a:lnTo>
                  <a:lnTo>
                    <a:pt x="4535" y="6806"/>
                  </a:lnTo>
                  <a:lnTo>
                    <a:pt x="4535" y="6308"/>
                  </a:lnTo>
                  <a:cubicBezTo>
                    <a:pt x="4743" y="6272"/>
                    <a:pt x="4904" y="6090"/>
                    <a:pt x="4904" y="5872"/>
                  </a:cubicBezTo>
                  <a:lnTo>
                    <a:pt x="4904" y="4467"/>
                  </a:lnTo>
                  <a:cubicBezTo>
                    <a:pt x="5152" y="4012"/>
                    <a:pt x="5530" y="3662"/>
                    <a:pt x="6046" y="3401"/>
                  </a:cubicBezTo>
                  <a:cubicBezTo>
                    <a:pt x="6890" y="2973"/>
                    <a:pt x="8086" y="2783"/>
                    <a:pt x="9926" y="2783"/>
                  </a:cubicBezTo>
                  <a:lnTo>
                    <a:pt x="9989" y="2783"/>
                  </a:lnTo>
                  <a:cubicBezTo>
                    <a:pt x="11349" y="2783"/>
                    <a:pt x="12342" y="2887"/>
                    <a:pt x="13113" y="3110"/>
                  </a:cubicBezTo>
                  <a:cubicBezTo>
                    <a:pt x="13138" y="3117"/>
                    <a:pt x="13162" y="3120"/>
                    <a:pt x="13186" y="3120"/>
                  </a:cubicBezTo>
                  <a:cubicBezTo>
                    <a:pt x="13302" y="3120"/>
                    <a:pt x="13409" y="3044"/>
                    <a:pt x="13442" y="2928"/>
                  </a:cubicBezTo>
                  <a:cubicBezTo>
                    <a:pt x="13484" y="2786"/>
                    <a:pt x="13402" y="2640"/>
                    <a:pt x="13261" y="2598"/>
                  </a:cubicBezTo>
                  <a:cubicBezTo>
                    <a:pt x="12895" y="2493"/>
                    <a:pt x="12485" y="2413"/>
                    <a:pt x="12017" y="2355"/>
                  </a:cubicBezTo>
                  <a:lnTo>
                    <a:pt x="12017" y="1875"/>
                  </a:lnTo>
                  <a:cubicBezTo>
                    <a:pt x="12017" y="1703"/>
                    <a:pt x="11993" y="1538"/>
                    <a:pt x="11950" y="1380"/>
                  </a:cubicBezTo>
                  <a:cubicBezTo>
                    <a:pt x="12221" y="1282"/>
                    <a:pt x="12514" y="1228"/>
                    <a:pt x="12819" y="1228"/>
                  </a:cubicBezTo>
                  <a:close/>
                  <a:moveTo>
                    <a:pt x="16579" y="7338"/>
                  </a:moveTo>
                  <a:cubicBezTo>
                    <a:pt x="16627" y="7338"/>
                    <a:pt x="16667" y="7378"/>
                    <a:pt x="16667" y="7426"/>
                  </a:cubicBezTo>
                  <a:lnTo>
                    <a:pt x="16667" y="7675"/>
                  </a:lnTo>
                  <a:cubicBezTo>
                    <a:pt x="16667" y="7723"/>
                    <a:pt x="16627" y="7763"/>
                    <a:pt x="16579" y="7763"/>
                  </a:cubicBezTo>
                  <a:lnTo>
                    <a:pt x="3338" y="7763"/>
                  </a:lnTo>
                  <a:cubicBezTo>
                    <a:pt x="3289" y="7763"/>
                    <a:pt x="3249" y="7723"/>
                    <a:pt x="3249" y="7675"/>
                  </a:cubicBezTo>
                  <a:lnTo>
                    <a:pt x="3249" y="7426"/>
                  </a:lnTo>
                  <a:cubicBezTo>
                    <a:pt x="3249" y="7378"/>
                    <a:pt x="3289" y="7338"/>
                    <a:pt x="3338" y="7338"/>
                  </a:cubicBezTo>
                  <a:close/>
                  <a:moveTo>
                    <a:pt x="10109" y="8295"/>
                  </a:moveTo>
                  <a:cubicBezTo>
                    <a:pt x="10115" y="8325"/>
                    <a:pt x="10123" y="8353"/>
                    <a:pt x="10133" y="8383"/>
                  </a:cubicBezTo>
                  <a:lnTo>
                    <a:pt x="10409" y="9263"/>
                  </a:lnTo>
                  <a:lnTo>
                    <a:pt x="9507" y="9263"/>
                  </a:lnTo>
                  <a:lnTo>
                    <a:pt x="9784" y="8383"/>
                  </a:lnTo>
                  <a:cubicBezTo>
                    <a:pt x="9793" y="8353"/>
                    <a:pt x="9800" y="8325"/>
                    <a:pt x="9806" y="8295"/>
                  </a:cubicBezTo>
                  <a:close/>
                  <a:moveTo>
                    <a:pt x="10575" y="9795"/>
                  </a:moveTo>
                  <a:lnTo>
                    <a:pt x="10667" y="10088"/>
                  </a:lnTo>
                  <a:lnTo>
                    <a:pt x="9249" y="10088"/>
                  </a:lnTo>
                  <a:lnTo>
                    <a:pt x="9341" y="9795"/>
                  </a:lnTo>
                  <a:close/>
                  <a:moveTo>
                    <a:pt x="4820" y="9243"/>
                  </a:moveTo>
                  <a:lnTo>
                    <a:pt x="4820" y="10252"/>
                  </a:lnTo>
                  <a:lnTo>
                    <a:pt x="3399" y="10252"/>
                  </a:lnTo>
                  <a:cubicBezTo>
                    <a:pt x="3318" y="10252"/>
                    <a:pt x="3249" y="10183"/>
                    <a:pt x="3249" y="10101"/>
                  </a:cubicBezTo>
                  <a:lnTo>
                    <a:pt x="3249" y="9393"/>
                  </a:lnTo>
                  <a:cubicBezTo>
                    <a:pt x="3249" y="9311"/>
                    <a:pt x="3318" y="9243"/>
                    <a:pt x="3399" y="9243"/>
                  </a:cubicBezTo>
                  <a:close/>
                  <a:moveTo>
                    <a:pt x="6731" y="9243"/>
                  </a:moveTo>
                  <a:cubicBezTo>
                    <a:pt x="6812" y="9243"/>
                    <a:pt x="6881" y="9311"/>
                    <a:pt x="6881" y="9393"/>
                  </a:cubicBezTo>
                  <a:lnTo>
                    <a:pt x="6881" y="10101"/>
                  </a:lnTo>
                  <a:cubicBezTo>
                    <a:pt x="6881" y="10183"/>
                    <a:pt x="6812" y="10252"/>
                    <a:pt x="6731" y="10252"/>
                  </a:cubicBezTo>
                  <a:lnTo>
                    <a:pt x="5352" y="10252"/>
                  </a:lnTo>
                  <a:lnTo>
                    <a:pt x="5352" y="9243"/>
                  </a:lnTo>
                  <a:close/>
                  <a:moveTo>
                    <a:pt x="3145" y="8318"/>
                  </a:moveTo>
                  <a:cubicBezTo>
                    <a:pt x="3145" y="8325"/>
                    <a:pt x="3145" y="8330"/>
                    <a:pt x="3145" y="8336"/>
                  </a:cubicBezTo>
                  <a:lnTo>
                    <a:pt x="3145" y="8761"/>
                  </a:lnTo>
                  <a:cubicBezTo>
                    <a:pt x="2894" y="8862"/>
                    <a:pt x="2718" y="9107"/>
                    <a:pt x="2718" y="9392"/>
                  </a:cubicBezTo>
                  <a:lnTo>
                    <a:pt x="2718" y="10101"/>
                  </a:lnTo>
                  <a:cubicBezTo>
                    <a:pt x="2718" y="10386"/>
                    <a:pt x="2894" y="10632"/>
                    <a:pt x="3145" y="10733"/>
                  </a:cubicBezTo>
                  <a:lnTo>
                    <a:pt x="3145" y="10957"/>
                  </a:lnTo>
                  <a:cubicBezTo>
                    <a:pt x="3145" y="11097"/>
                    <a:pt x="3174" y="11231"/>
                    <a:pt x="3229" y="11351"/>
                  </a:cubicBezTo>
                  <a:cubicBezTo>
                    <a:pt x="2681" y="11105"/>
                    <a:pt x="2298" y="10554"/>
                    <a:pt x="2298" y="9914"/>
                  </a:cubicBezTo>
                  <a:lnTo>
                    <a:pt x="2298" y="9715"/>
                  </a:lnTo>
                  <a:cubicBezTo>
                    <a:pt x="2298" y="9109"/>
                    <a:pt x="2642" y="8582"/>
                    <a:pt x="3145" y="8318"/>
                  </a:cubicBezTo>
                  <a:close/>
                  <a:moveTo>
                    <a:pt x="16771" y="8318"/>
                  </a:moveTo>
                  <a:lnTo>
                    <a:pt x="16771" y="8318"/>
                  </a:lnTo>
                  <a:cubicBezTo>
                    <a:pt x="17274" y="8582"/>
                    <a:pt x="17619" y="9109"/>
                    <a:pt x="17619" y="9715"/>
                  </a:cubicBezTo>
                  <a:lnTo>
                    <a:pt x="17619" y="9915"/>
                  </a:lnTo>
                  <a:cubicBezTo>
                    <a:pt x="17619" y="10554"/>
                    <a:pt x="17236" y="11105"/>
                    <a:pt x="16687" y="11352"/>
                  </a:cubicBezTo>
                  <a:cubicBezTo>
                    <a:pt x="16742" y="11231"/>
                    <a:pt x="16772" y="11098"/>
                    <a:pt x="16772" y="10957"/>
                  </a:cubicBezTo>
                  <a:lnTo>
                    <a:pt x="16772" y="10080"/>
                  </a:lnTo>
                  <a:lnTo>
                    <a:pt x="16875" y="10080"/>
                  </a:lnTo>
                  <a:cubicBezTo>
                    <a:pt x="17022" y="10080"/>
                    <a:pt x="17141" y="9961"/>
                    <a:pt x="17141" y="9814"/>
                  </a:cubicBezTo>
                  <a:cubicBezTo>
                    <a:pt x="17141" y="9668"/>
                    <a:pt x="17022" y="9550"/>
                    <a:pt x="16875" y="9550"/>
                  </a:cubicBezTo>
                  <a:lnTo>
                    <a:pt x="16772" y="9550"/>
                  </a:lnTo>
                  <a:lnTo>
                    <a:pt x="16772" y="8336"/>
                  </a:lnTo>
                  <a:cubicBezTo>
                    <a:pt x="16772" y="8330"/>
                    <a:pt x="16771" y="8325"/>
                    <a:pt x="16771" y="8318"/>
                  </a:cubicBezTo>
                  <a:close/>
                  <a:moveTo>
                    <a:pt x="16238" y="8295"/>
                  </a:moveTo>
                  <a:cubicBezTo>
                    <a:pt x="16239" y="8308"/>
                    <a:pt x="16240" y="8322"/>
                    <a:pt x="16240" y="8336"/>
                  </a:cubicBezTo>
                  <a:lnTo>
                    <a:pt x="16240" y="10957"/>
                  </a:lnTo>
                  <a:cubicBezTo>
                    <a:pt x="16240" y="11202"/>
                    <a:pt x="16042" y="11400"/>
                    <a:pt x="15796" y="11400"/>
                  </a:cubicBezTo>
                  <a:lnTo>
                    <a:pt x="12149" y="11400"/>
                  </a:lnTo>
                  <a:cubicBezTo>
                    <a:pt x="11876" y="11400"/>
                    <a:pt x="11564" y="11171"/>
                    <a:pt x="11482" y="10910"/>
                  </a:cubicBezTo>
                  <a:lnTo>
                    <a:pt x="10663" y="8295"/>
                  </a:lnTo>
                  <a:close/>
                  <a:moveTo>
                    <a:pt x="9254" y="8295"/>
                  </a:moveTo>
                  <a:lnTo>
                    <a:pt x="8434" y="10910"/>
                  </a:lnTo>
                  <a:cubicBezTo>
                    <a:pt x="8352" y="11171"/>
                    <a:pt x="8040" y="11400"/>
                    <a:pt x="7767" y="11400"/>
                  </a:cubicBezTo>
                  <a:lnTo>
                    <a:pt x="7374" y="11400"/>
                  </a:lnTo>
                  <a:cubicBezTo>
                    <a:pt x="7227" y="11400"/>
                    <a:pt x="7108" y="11519"/>
                    <a:pt x="7108" y="11666"/>
                  </a:cubicBezTo>
                  <a:cubicBezTo>
                    <a:pt x="7108" y="11812"/>
                    <a:pt x="7227" y="11932"/>
                    <a:pt x="7374" y="11932"/>
                  </a:cubicBezTo>
                  <a:lnTo>
                    <a:pt x="7767" y="11932"/>
                  </a:lnTo>
                  <a:cubicBezTo>
                    <a:pt x="8273" y="11932"/>
                    <a:pt x="8790" y="11553"/>
                    <a:pt x="8942" y="11069"/>
                  </a:cubicBezTo>
                  <a:lnTo>
                    <a:pt x="9082" y="10619"/>
                  </a:lnTo>
                  <a:lnTo>
                    <a:pt x="9363" y="10619"/>
                  </a:lnTo>
                  <a:lnTo>
                    <a:pt x="9363" y="12113"/>
                  </a:lnTo>
                  <a:cubicBezTo>
                    <a:pt x="9363" y="12455"/>
                    <a:pt x="9641" y="12733"/>
                    <a:pt x="9983" y="12733"/>
                  </a:cubicBezTo>
                  <a:lnTo>
                    <a:pt x="10836" y="12733"/>
                  </a:lnTo>
                  <a:cubicBezTo>
                    <a:pt x="10983" y="12733"/>
                    <a:pt x="11102" y="12614"/>
                    <a:pt x="11102" y="12468"/>
                  </a:cubicBezTo>
                  <a:cubicBezTo>
                    <a:pt x="11102" y="12321"/>
                    <a:pt x="10983" y="12202"/>
                    <a:pt x="10836" y="12202"/>
                  </a:cubicBezTo>
                  <a:lnTo>
                    <a:pt x="9983" y="12202"/>
                  </a:lnTo>
                  <a:cubicBezTo>
                    <a:pt x="9935" y="12202"/>
                    <a:pt x="9894" y="12162"/>
                    <a:pt x="9894" y="12113"/>
                  </a:cubicBezTo>
                  <a:lnTo>
                    <a:pt x="9894" y="10619"/>
                  </a:lnTo>
                  <a:lnTo>
                    <a:pt x="10834" y="10619"/>
                  </a:lnTo>
                  <a:lnTo>
                    <a:pt x="10975" y="11069"/>
                  </a:lnTo>
                  <a:cubicBezTo>
                    <a:pt x="11127" y="11553"/>
                    <a:pt x="11642" y="11932"/>
                    <a:pt x="12149" y="11932"/>
                  </a:cubicBezTo>
                  <a:lnTo>
                    <a:pt x="15304" y="11932"/>
                  </a:lnTo>
                  <a:cubicBezTo>
                    <a:pt x="14872" y="14472"/>
                    <a:pt x="12653" y="16412"/>
                    <a:pt x="9989" y="16412"/>
                  </a:cubicBezTo>
                  <a:lnTo>
                    <a:pt x="9927" y="16412"/>
                  </a:lnTo>
                  <a:cubicBezTo>
                    <a:pt x="7263" y="16412"/>
                    <a:pt x="5044" y="14472"/>
                    <a:pt x="4612" y="11932"/>
                  </a:cubicBezTo>
                  <a:lnTo>
                    <a:pt x="5707" y="11932"/>
                  </a:lnTo>
                  <a:cubicBezTo>
                    <a:pt x="5854" y="11932"/>
                    <a:pt x="5973" y="11812"/>
                    <a:pt x="5973" y="11666"/>
                  </a:cubicBezTo>
                  <a:cubicBezTo>
                    <a:pt x="5973" y="11519"/>
                    <a:pt x="5854" y="11400"/>
                    <a:pt x="5707" y="11400"/>
                  </a:cubicBezTo>
                  <a:lnTo>
                    <a:pt x="4119" y="11400"/>
                  </a:lnTo>
                  <a:cubicBezTo>
                    <a:pt x="3876" y="11400"/>
                    <a:pt x="3677" y="11202"/>
                    <a:pt x="3677" y="10957"/>
                  </a:cubicBezTo>
                  <a:lnTo>
                    <a:pt x="3677" y="10784"/>
                  </a:lnTo>
                  <a:lnTo>
                    <a:pt x="6731" y="10784"/>
                  </a:lnTo>
                  <a:cubicBezTo>
                    <a:pt x="7107" y="10784"/>
                    <a:pt x="7413" y="10478"/>
                    <a:pt x="7413" y="10101"/>
                  </a:cubicBezTo>
                  <a:lnTo>
                    <a:pt x="7413" y="9393"/>
                  </a:lnTo>
                  <a:cubicBezTo>
                    <a:pt x="7413" y="9017"/>
                    <a:pt x="7107" y="8711"/>
                    <a:pt x="6731" y="8711"/>
                  </a:cubicBezTo>
                  <a:lnTo>
                    <a:pt x="3677" y="8711"/>
                  </a:lnTo>
                  <a:lnTo>
                    <a:pt x="3677" y="8336"/>
                  </a:lnTo>
                  <a:cubicBezTo>
                    <a:pt x="3677" y="8323"/>
                    <a:pt x="3678" y="8308"/>
                    <a:pt x="3679" y="8295"/>
                  </a:cubicBezTo>
                  <a:close/>
                  <a:moveTo>
                    <a:pt x="5879" y="1"/>
                  </a:moveTo>
                  <a:cubicBezTo>
                    <a:pt x="4845" y="1"/>
                    <a:pt x="4004" y="842"/>
                    <a:pt x="4004" y="1875"/>
                  </a:cubicBezTo>
                  <a:lnTo>
                    <a:pt x="4004" y="2525"/>
                  </a:lnTo>
                  <a:lnTo>
                    <a:pt x="3014" y="2525"/>
                  </a:lnTo>
                  <a:cubicBezTo>
                    <a:pt x="2867" y="2525"/>
                    <a:pt x="2748" y="2644"/>
                    <a:pt x="2748" y="2790"/>
                  </a:cubicBezTo>
                  <a:cubicBezTo>
                    <a:pt x="2748" y="2937"/>
                    <a:pt x="2867" y="3056"/>
                    <a:pt x="3014" y="3056"/>
                  </a:cubicBezTo>
                  <a:lnTo>
                    <a:pt x="4372" y="3056"/>
                  </a:lnTo>
                  <a:lnTo>
                    <a:pt x="4372" y="5783"/>
                  </a:lnTo>
                  <a:lnTo>
                    <a:pt x="2964" y="5783"/>
                  </a:lnTo>
                  <a:cubicBezTo>
                    <a:pt x="2777" y="5783"/>
                    <a:pt x="2568" y="5896"/>
                    <a:pt x="2467" y="6053"/>
                  </a:cubicBezTo>
                  <a:lnTo>
                    <a:pt x="2067" y="6672"/>
                  </a:lnTo>
                  <a:lnTo>
                    <a:pt x="1666" y="6053"/>
                  </a:lnTo>
                  <a:cubicBezTo>
                    <a:pt x="1565" y="5896"/>
                    <a:pt x="1356" y="5783"/>
                    <a:pt x="1169" y="5783"/>
                  </a:cubicBezTo>
                  <a:lnTo>
                    <a:pt x="533" y="5783"/>
                  </a:lnTo>
                  <a:lnTo>
                    <a:pt x="533" y="3056"/>
                  </a:lnTo>
                  <a:lnTo>
                    <a:pt x="1419" y="3056"/>
                  </a:lnTo>
                  <a:cubicBezTo>
                    <a:pt x="1566" y="3056"/>
                    <a:pt x="1685" y="2937"/>
                    <a:pt x="1685" y="2790"/>
                  </a:cubicBezTo>
                  <a:cubicBezTo>
                    <a:pt x="1685" y="2644"/>
                    <a:pt x="1566" y="2525"/>
                    <a:pt x="1419" y="2525"/>
                  </a:cubicBezTo>
                  <a:lnTo>
                    <a:pt x="443" y="2525"/>
                  </a:lnTo>
                  <a:cubicBezTo>
                    <a:pt x="199" y="2525"/>
                    <a:pt x="1" y="2724"/>
                    <a:pt x="1" y="2968"/>
                  </a:cubicBezTo>
                  <a:lnTo>
                    <a:pt x="1" y="5872"/>
                  </a:lnTo>
                  <a:cubicBezTo>
                    <a:pt x="1" y="6116"/>
                    <a:pt x="199" y="6315"/>
                    <a:pt x="443" y="6315"/>
                  </a:cubicBezTo>
                  <a:lnTo>
                    <a:pt x="1166" y="6314"/>
                  </a:lnTo>
                  <a:cubicBezTo>
                    <a:pt x="1181" y="6316"/>
                    <a:pt x="1211" y="6334"/>
                    <a:pt x="1220" y="6342"/>
                  </a:cubicBezTo>
                  <a:lnTo>
                    <a:pt x="1747" y="7157"/>
                  </a:lnTo>
                  <a:cubicBezTo>
                    <a:pt x="1822" y="7273"/>
                    <a:pt x="1938" y="7340"/>
                    <a:pt x="2067" y="7340"/>
                  </a:cubicBezTo>
                  <a:cubicBezTo>
                    <a:pt x="2194" y="7340"/>
                    <a:pt x="2311" y="7273"/>
                    <a:pt x="2386" y="7157"/>
                  </a:cubicBezTo>
                  <a:lnTo>
                    <a:pt x="2912" y="6345"/>
                  </a:lnTo>
                  <a:cubicBezTo>
                    <a:pt x="2921" y="6333"/>
                    <a:pt x="2952" y="6316"/>
                    <a:pt x="2964" y="6314"/>
                  </a:cubicBezTo>
                  <a:lnTo>
                    <a:pt x="4004" y="6314"/>
                  </a:lnTo>
                  <a:lnTo>
                    <a:pt x="4004" y="6806"/>
                  </a:lnTo>
                  <a:lnTo>
                    <a:pt x="3338" y="6806"/>
                  </a:lnTo>
                  <a:cubicBezTo>
                    <a:pt x="2996" y="6806"/>
                    <a:pt x="2718" y="7084"/>
                    <a:pt x="2718" y="7426"/>
                  </a:cubicBezTo>
                  <a:lnTo>
                    <a:pt x="2718" y="7675"/>
                  </a:lnTo>
                  <a:cubicBezTo>
                    <a:pt x="2718" y="7763"/>
                    <a:pt x="2736" y="7846"/>
                    <a:pt x="2769" y="7922"/>
                  </a:cubicBezTo>
                  <a:cubicBezTo>
                    <a:pt x="2168" y="8294"/>
                    <a:pt x="1767" y="8958"/>
                    <a:pt x="1767" y="9715"/>
                  </a:cubicBezTo>
                  <a:lnTo>
                    <a:pt x="1767" y="9914"/>
                  </a:lnTo>
                  <a:cubicBezTo>
                    <a:pt x="1767" y="11077"/>
                    <a:pt x="2712" y="12023"/>
                    <a:pt x="3877" y="12023"/>
                  </a:cubicBezTo>
                  <a:lnTo>
                    <a:pt x="4088" y="12023"/>
                  </a:lnTo>
                  <a:cubicBezTo>
                    <a:pt x="4565" y="14813"/>
                    <a:pt x="7001" y="16944"/>
                    <a:pt x="9927" y="16944"/>
                  </a:cubicBezTo>
                  <a:lnTo>
                    <a:pt x="9989" y="16944"/>
                  </a:lnTo>
                  <a:cubicBezTo>
                    <a:pt x="12915" y="16944"/>
                    <a:pt x="15353" y="14813"/>
                    <a:pt x="15828" y="12023"/>
                  </a:cubicBezTo>
                  <a:lnTo>
                    <a:pt x="16040" y="12023"/>
                  </a:lnTo>
                  <a:cubicBezTo>
                    <a:pt x="17204" y="12023"/>
                    <a:pt x="18151" y="11077"/>
                    <a:pt x="18151" y="9914"/>
                  </a:cubicBezTo>
                  <a:lnTo>
                    <a:pt x="18151" y="9715"/>
                  </a:lnTo>
                  <a:cubicBezTo>
                    <a:pt x="18151" y="8958"/>
                    <a:pt x="17748" y="8294"/>
                    <a:pt x="17147" y="7922"/>
                  </a:cubicBezTo>
                  <a:cubicBezTo>
                    <a:pt x="17180" y="7846"/>
                    <a:pt x="17199" y="7763"/>
                    <a:pt x="17199" y="7675"/>
                  </a:cubicBezTo>
                  <a:lnTo>
                    <a:pt x="17199" y="7426"/>
                  </a:lnTo>
                  <a:cubicBezTo>
                    <a:pt x="17199" y="7084"/>
                    <a:pt x="16920" y="6806"/>
                    <a:pt x="16579" y="6806"/>
                  </a:cubicBezTo>
                  <a:lnTo>
                    <a:pt x="15912" y="6806"/>
                  </a:lnTo>
                  <a:lnTo>
                    <a:pt x="15912" y="3786"/>
                  </a:lnTo>
                  <a:cubicBezTo>
                    <a:pt x="15912" y="2083"/>
                    <a:pt x="14525" y="697"/>
                    <a:pt x="12820" y="697"/>
                  </a:cubicBezTo>
                  <a:cubicBezTo>
                    <a:pt x="12439" y="697"/>
                    <a:pt x="12074" y="766"/>
                    <a:pt x="11738" y="892"/>
                  </a:cubicBezTo>
                  <a:cubicBezTo>
                    <a:pt x="11407" y="358"/>
                    <a:pt x="10815" y="1"/>
                    <a:pt x="10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0"/>
            <p:cNvSpPr/>
            <p:nvPr/>
          </p:nvSpPr>
          <p:spPr>
            <a:xfrm>
              <a:off x="7886702" y="2595657"/>
              <a:ext cx="101891" cy="17678"/>
            </a:xfrm>
            <a:custGeom>
              <a:avLst/>
              <a:gdLst/>
              <a:ahLst/>
              <a:cxnLst/>
              <a:rect l="l" t="t" r="r" b="b"/>
              <a:pathLst>
                <a:path w="3072" h="533" extrusionOk="0">
                  <a:moveTo>
                    <a:pt x="267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807" y="532"/>
                  </a:lnTo>
                  <a:cubicBezTo>
                    <a:pt x="2954" y="532"/>
                    <a:pt x="3072" y="413"/>
                    <a:pt x="3072" y="266"/>
                  </a:cubicBezTo>
                  <a:cubicBezTo>
                    <a:pt x="3072" y="120"/>
                    <a:pt x="2954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0"/>
            <p:cNvSpPr/>
            <p:nvPr/>
          </p:nvSpPr>
          <p:spPr>
            <a:xfrm>
              <a:off x="7886702" y="2622655"/>
              <a:ext cx="101891" cy="17645"/>
            </a:xfrm>
            <a:custGeom>
              <a:avLst/>
              <a:gdLst/>
              <a:ahLst/>
              <a:cxnLst/>
              <a:rect l="l" t="t" r="r" b="b"/>
              <a:pathLst>
                <a:path w="3072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07" y="531"/>
                  </a:lnTo>
                  <a:cubicBezTo>
                    <a:pt x="2954" y="531"/>
                    <a:pt x="3072" y="413"/>
                    <a:pt x="3072" y="267"/>
                  </a:cubicBezTo>
                  <a:cubicBezTo>
                    <a:pt x="3072" y="120"/>
                    <a:pt x="2954" y="1"/>
                    <a:pt x="28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0"/>
            <p:cNvSpPr/>
            <p:nvPr/>
          </p:nvSpPr>
          <p:spPr>
            <a:xfrm>
              <a:off x="7919040" y="2649621"/>
              <a:ext cx="69552" cy="17678"/>
            </a:xfrm>
            <a:custGeom>
              <a:avLst/>
              <a:gdLst/>
              <a:ahLst/>
              <a:cxnLst/>
              <a:rect l="l" t="t" r="r" b="b"/>
              <a:pathLst>
                <a:path w="2097" h="533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1832" y="533"/>
                  </a:lnTo>
                  <a:cubicBezTo>
                    <a:pt x="1979" y="533"/>
                    <a:pt x="2097" y="414"/>
                    <a:pt x="2097" y="267"/>
                  </a:cubicBezTo>
                  <a:cubicBezTo>
                    <a:pt x="2097" y="120"/>
                    <a:pt x="1979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0"/>
            <p:cNvSpPr/>
            <p:nvPr/>
          </p:nvSpPr>
          <p:spPr>
            <a:xfrm>
              <a:off x="7664215" y="2622821"/>
              <a:ext cx="27595" cy="17645"/>
            </a:xfrm>
            <a:custGeom>
              <a:avLst/>
              <a:gdLst/>
              <a:ahLst/>
              <a:cxnLst/>
              <a:rect l="l" t="t" r="r" b="b"/>
              <a:pathLst>
                <a:path w="832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566" y="532"/>
                  </a:lnTo>
                  <a:cubicBezTo>
                    <a:pt x="713" y="532"/>
                    <a:pt x="832" y="412"/>
                    <a:pt x="832" y="266"/>
                  </a:cubicBezTo>
                  <a:cubicBezTo>
                    <a:pt x="832" y="119"/>
                    <a:pt x="713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0"/>
            <p:cNvSpPr/>
            <p:nvPr/>
          </p:nvSpPr>
          <p:spPr>
            <a:xfrm>
              <a:off x="7587929" y="2622821"/>
              <a:ext cx="38740" cy="17645"/>
            </a:xfrm>
            <a:custGeom>
              <a:avLst/>
              <a:gdLst/>
              <a:ahLst/>
              <a:cxnLst/>
              <a:rect l="l" t="t" r="r" b="b"/>
              <a:pathLst>
                <a:path w="116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903" y="532"/>
                  </a:lnTo>
                  <a:cubicBezTo>
                    <a:pt x="1050" y="532"/>
                    <a:pt x="1168" y="412"/>
                    <a:pt x="1168" y="266"/>
                  </a:cubicBezTo>
                  <a:cubicBezTo>
                    <a:pt x="1168" y="119"/>
                    <a:pt x="1050" y="1"/>
                    <a:pt x="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0"/>
            <p:cNvSpPr/>
            <p:nvPr/>
          </p:nvSpPr>
          <p:spPr>
            <a:xfrm>
              <a:off x="8017117" y="2504977"/>
              <a:ext cx="56318" cy="56318"/>
            </a:xfrm>
            <a:custGeom>
              <a:avLst/>
              <a:gdLst/>
              <a:ahLst/>
              <a:cxnLst/>
              <a:rect l="l" t="t" r="r" b="b"/>
              <a:pathLst>
                <a:path w="1698" h="169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167" y="532"/>
                  </a:lnTo>
                  <a:lnTo>
                    <a:pt x="1167" y="1431"/>
                  </a:lnTo>
                  <a:cubicBezTo>
                    <a:pt x="1167" y="1578"/>
                    <a:pt x="1285" y="1697"/>
                    <a:pt x="1431" y="1697"/>
                  </a:cubicBezTo>
                  <a:cubicBezTo>
                    <a:pt x="1578" y="1697"/>
                    <a:pt x="1697" y="1578"/>
                    <a:pt x="1697" y="1431"/>
                  </a:cubicBezTo>
                  <a:lnTo>
                    <a:pt x="1697" y="444"/>
                  </a:lnTo>
                  <a:cubicBezTo>
                    <a:pt x="1697" y="199"/>
                    <a:pt x="1499" y="0"/>
                    <a:pt x="1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0"/>
            <p:cNvSpPr/>
            <p:nvPr/>
          </p:nvSpPr>
          <p:spPr>
            <a:xfrm>
              <a:off x="7729455" y="2748957"/>
              <a:ext cx="149818" cy="63250"/>
            </a:xfrm>
            <a:custGeom>
              <a:avLst/>
              <a:gdLst/>
              <a:ahLst/>
              <a:cxnLst/>
              <a:rect l="l" t="t" r="r" b="b"/>
              <a:pathLst>
                <a:path w="4517" h="1907" extrusionOk="0">
                  <a:moveTo>
                    <a:pt x="301" y="0"/>
                  </a:moveTo>
                  <a:cubicBezTo>
                    <a:pt x="270" y="0"/>
                    <a:pt x="240" y="5"/>
                    <a:pt x="210" y="16"/>
                  </a:cubicBezTo>
                  <a:cubicBezTo>
                    <a:pt x="72" y="67"/>
                    <a:pt x="0" y="218"/>
                    <a:pt x="51" y="357"/>
                  </a:cubicBezTo>
                  <a:cubicBezTo>
                    <a:pt x="385" y="1283"/>
                    <a:pt x="1273" y="1906"/>
                    <a:pt x="2259" y="1906"/>
                  </a:cubicBezTo>
                  <a:cubicBezTo>
                    <a:pt x="3245" y="1906"/>
                    <a:pt x="4132" y="1283"/>
                    <a:pt x="4468" y="357"/>
                  </a:cubicBezTo>
                  <a:cubicBezTo>
                    <a:pt x="4517" y="218"/>
                    <a:pt x="4446" y="67"/>
                    <a:pt x="4308" y="16"/>
                  </a:cubicBezTo>
                  <a:cubicBezTo>
                    <a:pt x="4278" y="5"/>
                    <a:pt x="4247" y="0"/>
                    <a:pt x="4217" y="0"/>
                  </a:cubicBezTo>
                  <a:cubicBezTo>
                    <a:pt x="4108" y="0"/>
                    <a:pt x="4006" y="68"/>
                    <a:pt x="3968" y="175"/>
                  </a:cubicBezTo>
                  <a:cubicBezTo>
                    <a:pt x="3708" y="893"/>
                    <a:pt x="3022" y="1375"/>
                    <a:pt x="2259" y="1375"/>
                  </a:cubicBezTo>
                  <a:cubicBezTo>
                    <a:pt x="1496" y="1375"/>
                    <a:pt x="809" y="893"/>
                    <a:pt x="551" y="175"/>
                  </a:cubicBezTo>
                  <a:cubicBezTo>
                    <a:pt x="511" y="68"/>
                    <a:pt x="409" y="0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0"/>
            <p:cNvSpPr/>
            <p:nvPr/>
          </p:nvSpPr>
          <p:spPr>
            <a:xfrm>
              <a:off x="7516254" y="2431611"/>
              <a:ext cx="78308" cy="17678"/>
            </a:xfrm>
            <a:custGeom>
              <a:avLst/>
              <a:gdLst/>
              <a:ahLst/>
              <a:cxnLst/>
              <a:rect l="l" t="t" r="r" b="b"/>
              <a:pathLst>
                <a:path w="2361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94" y="532"/>
                  </a:lnTo>
                  <a:cubicBezTo>
                    <a:pt x="2241" y="532"/>
                    <a:pt x="2360" y="413"/>
                    <a:pt x="2360" y="267"/>
                  </a:cubicBezTo>
                  <a:cubicBezTo>
                    <a:pt x="2360" y="120"/>
                    <a:pt x="2241" y="1"/>
                    <a:pt x="2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0"/>
            <p:cNvSpPr/>
            <p:nvPr/>
          </p:nvSpPr>
          <p:spPr>
            <a:xfrm>
              <a:off x="7516254" y="2460599"/>
              <a:ext cx="59867" cy="17678"/>
            </a:xfrm>
            <a:custGeom>
              <a:avLst/>
              <a:gdLst/>
              <a:ahLst/>
              <a:cxnLst/>
              <a:rect l="l" t="t" r="r" b="b"/>
              <a:pathLst>
                <a:path w="1805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539" y="532"/>
                  </a:lnTo>
                  <a:cubicBezTo>
                    <a:pt x="1686" y="532"/>
                    <a:pt x="1805" y="413"/>
                    <a:pt x="1805" y="266"/>
                  </a:cubicBezTo>
                  <a:cubicBezTo>
                    <a:pt x="1805" y="119"/>
                    <a:pt x="1686" y="0"/>
                    <a:pt x="1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0" name="Google Shape;1730;p50"/>
          <p:cNvGrpSpPr/>
          <p:nvPr/>
        </p:nvGrpSpPr>
        <p:grpSpPr>
          <a:xfrm>
            <a:off x="923900" y="1437125"/>
            <a:ext cx="76825" cy="76800"/>
            <a:chOff x="3104875" y="1099400"/>
            <a:chExt cx="76825" cy="76800"/>
          </a:xfrm>
        </p:grpSpPr>
        <p:sp>
          <p:nvSpPr>
            <p:cNvPr id="1731" name="Google Shape;1731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3" name="Google Shape;1733;p50"/>
          <p:cNvGrpSpPr/>
          <p:nvPr/>
        </p:nvGrpSpPr>
        <p:grpSpPr>
          <a:xfrm>
            <a:off x="5755375" y="3132149"/>
            <a:ext cx="76825" cy="76800"/>
            <a:chOff x="3104875" y="1099400"/>
            <a:chExt cx="76825" cy="76800"/>
          </a:xfrm>
        </p:grpSpPr>
        <p:sp>
          <p:nvSpPr>
            <p:cNvPr id="1734" name="Google Shape;1734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0"/>
          <p:cNvGrpSpPr/>
          <p:nvPr/>
        </p:nvGrpSpPr>
        <p:grpSpPr>
          <a:xfrm>
            <a:off x="7846000" y="1214600"/>
            <a:ext cx="76825" cy="76800"/>
            <a:chOff x="3104875" y="1099400"/>
            <a:chExt cx="76825" cy="76800"/>
          </a:xfrm>
        </p:grpSpPr>
        <p:sp>
          <p:nvSpPr>
            <p:cNvPr id="1737" name="Google Shape;1737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39" name="Google Shape;1739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3282827">
            <a:off x="503887" y="462313"/>
            <a:ext cx="652202" cy="6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5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5800073">
            <a:off x="5628337" y="1671987"/>
            <a:ext cx="652200" cy="6162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15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/>
          <p:nvPr/>
        </p:nvPicPr>
        <p:blipFill>
          <a:blip r:embed="rId3"/>
          <a:stretch>
            <a:fillRect/>
          </a:stretch>
        </p:blipFill>
        <p:spPr>
          <a:xfrm>
            <a:off x="4659392" y="778125"/>
            <a:ext cx="3764632" cy="3846502"/>
          </a:xfrm>
          <a:prstGeom prst="rect">
            <a:avLst/>
          </a:prstGeom>
        </p:spPr>
      </p:pic>
      <p:pic>
        <p:nvPicPr>
          <p:cNvPr id="1641" name="Google Shape;1641;p4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3612012" y="5395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LANDING PAGE</a:t>
            </a:r>
            <a:endParaRPr dirty="0"/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4" name="Google Shape;1654;p48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7730654" y="48317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48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275685" y="38804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Placeholder 3"/>
          <p:cNvPicPr>
            <a:picLocks noGrp="1" noChangeAspect="1"/>
          </p:cNvPicPr>
          <p:nvPr>
            <p:ph type="pic" idx="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7" t="1224" r="23464" b="-1224"/>
          <a:stretch/>
        </p:blipFill>
        <p:spPr>
          <a:xfrm>
            <a:off x="4659392" y="778125"/>
            <a:ext cx="3627900" cy="3762900"/>
          </a:xfrm>
        </p:spPr>
      </p:pic>
    </p:spTree>
    <p:extLst>
      <p:ext uri="{BB962C8B-B14F-4D97-AF65-F5344CB8AC3E}">
        <p14:creationId xmlns:p14="http://schemas.microsoft.com/office/powerpoint/2010/main" val="85077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07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1452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 AND FUTURE WORK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WORK</a:t>
            </a:r>
            <a:endParaRPr dirty="0"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1979370" y="1780438"/>
            <a:ext cx="5616245" cy="1852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Real-time data processing</a:t>
            </a:r>
          </a:p>
          <a:p>
            <a:pPr marL="285750" lvl="0" indent="-28575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Enhanced visualizations</a:t>
            </a:r>
          </a:p>
          <a:p>
            <a:pPr marL="285750" lvl="0" indent="-28575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smtClean="0"/>
              <a:t>Create workflows to automate tasks.</a:t>
            </a:r>
            <a:endParaRPr sz="1800"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63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1979370" y="1780438"/>
            <a:ext cx="5616245" cy="18527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 smtClean="0"/>
              <a:t>AI improves the network anomaly detection</a:t>
            </a:r>
          </a:p>
          <a:p>
            <a:pPr marL="285750" lvl="0" indent="-28575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800" dirty="0" smtClean="0"/>
              <a:t>Comprehensive clustering and anomaly detection achieved</a:t>
            </a:r>
            <a:endParaRPr sz="1800"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233474" y="2300022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16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8" name="Google Shape;3118;p6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602125" y="3426450"/>
            <a:ext cx="1569950" cy="15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6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References</a:t>
            </a:r>
            <a:endParaRPr dirty="0"/>
          </a:p>
        </p:txBody>
      </p:sp>
      <p:sp>
        <p:nvSpPr>
          <p:cNvPr id="3108" name="Google Shape;3108;p66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7542218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1100" dirty="0" err="1"/>
              <a:t>Schneier</a:t>
            </a:r>
            <a:r>
              <a:rPr lang="en-US" sz="1100" dirty="0"/>
              <a:t>, B. (2009, July 30). New attack on AES. </a:t>
            </a:r>
            <a:r>
              <a:rPr lang="en-US" sz="1100" dirty="0" err="1"/>
              <a:t>Schneier</a:t>
            </a:r>
            <a:r>
              <a:rPr lang="en-US" sz="1100" dirty="0"/>
              <a:t> on Security. </a:t>
            </a:r>
            <a:r>
              <a:rPr lang="en-US" sz="1100" dirty="0">
                <a:hlinkClick r:id="rId4"/>
              </a:rPr>
              <a:t>https://</a:t>
            </a:r>
            <a:r>
              <a:rPr lang="en-US" sz="1100" dirty="0" smtClean="0">
                <a:hlinkClick r:id="rId4"/>
              </a:rPr>
              <a:t>www.schneier.com/blog/archives/2009/07/new_attack_on_a.html</a:t>
            </a:r>
            <a:endParaRPr lang="en-US" sz="1100" dirty="0" smtClean="0"/>
          </a:p>
          <a:p>
            <a:pPr lvl="0">
              <a:lnSpc>
                <a:spcPct val="150000"/>
              </a:lnSpc>
            </a:pPr>
            <a:r>
              <a:rPr lang="en-US" sz="1100" dirty="0"/>
              <a:t>Ahmed, M., Mahmood, A. N., &amp; Hu, J. </a:t>
            </a:r>
            <a:r>
              <a:rPr lang="en-US" sz="1100" dirty="0" smtClean="0"/>
              <a:t>(</a:t>
            </a:r>
            <a:r>
              <a:rPr lang="en-US" sz="1100" dirty="0"/>
              <a:t>2016). A survey of network anomaly detection </a:t>
            </a:r>
            <a:r>
              <a:rPr lang="en-US" sz="1100" dirty="0" smtClean="0"/>
              <a:t>techniques</a:t>
            </a:r>
            <a:r>
              <a:rPr lang="en-US" sz="1100" dirty="0"/>
              <a:t>. Journal of Network and Computer Applications, </a:t>
            </a:r>
            <a:r>
              <a:rPr lang="en-US" sz="1100" dirty="0" smtClean="0">
                <a:hlinkClick r:id="rId5"/>
              </a:rPr>
              <a:t>https</a:t>
            </a:r>
            <a:r>
              <a:rPr lang="en-US" sz="1100" dirty="0">
                <a:hlinkClick r:id="rId5"/>
              </a:rPr>
              <a:t>://</a:t>
            </a:r>
            <a:r>
              <a:rPr lang="en-US" sz="1100" dirty="0" smtClean="0">
                <a:hlinkClick r:id="rId5"/>
              </a:rPr>
              <a:t>doi.org/10.1016/j.jnca.2015.11.016</a:t>
            </a:r>
            <a:endParaRPr lang="en-US" sz="1100" dirty="0" smtClean="0"/>
          </a:p>
          <a:p>
            <a:pPr lvl="0">
              <a:lnSpc>
                <a:spcPct val="150000"/>
              </a:lnSpc>
            </a:pPr>
            <a:r>
              <a:rPr lang="en-US" sz="1100" dirty="0" err="1" smtClean="0"/>
              <a:t>Ariyaluran</a:t>
            </a:r>
            <a:r>
              <a:rPr lang="en-US" sz="1100" dirty="0" smtClean="0"/>
              <a:t> </a:t>
            </a:r>
            <a:r>
              <a:rPr lang="en-US" sz="1100" dirty="0" err="1"/>
              <a:t>Habeeb</a:t>
            </a:r>
            <a:r>
              <a:rPr lang="en-US" sz="1100" dirty="0"/>
              <a:t>, R. A., </a:t>
            </a:r>
            <a:r>
              <a:rPr lang="en-US" sz="1100" dirty="0" err="1"/>
              <a:t>Nasaruddin</a:t>
            </a:r>
            <a:r>
              <a:rPr lang="en-US" sz="1100" dirty="0"/>
              <a:t>, F., </a:t>
            </a:r>
            <a:r>
              <a:rPr lang="en-US" sz="1100" dirty="0" err="1" smtClean="0"/>
              <a:t>Gani</a:t>
            </a:r>
            <a:r>
              <a:rPr lang="en-US" sz="1100" dirty="0"/>
              <a:t>, A., Hashem, I. A. T., Ahmed, E., &amp; Imran, </a:t>
            </a:r>
            <a:r>
              <a:rPr lang="en-US" sz="1100" dirty="0" smtClean="0"/>
              <a:t>M</a:t>
            </a:r>
            <a:r>
              <a:rPr lang="en-US" sz="1100" dirty="0"/>
              <a:t>. (2019). Real-time big data processing for </a:t>
            </a:r>
            <a:r>
              <a:rPr lang="en-US" sz="1100" dirty="0" smtClean="0"/>
              <a:t>anomaly </a:t>
            </a:r>
            <a:r>
              <a:rPr lang="en-US" sz="1100" dirty="0"/>
              <a:t>detection: A Survey. International </a:t>
            </a:r>
            <a:r>
              <a:rPr lang="en-US" sz="1100" dirty="0" smtClean="0"/>
              <a:t>Journal </a:t>
            </a:r>
            <a:r>
              <a:rPr lang="en-US" sz="1100" dirty="0"/>
              <a:t>of Information Management, 45, </a:t>
            </a:r>
            <a:r>
              <a:rPr lang="en-US" sz="1100" dirty="0" smtClean="0"/>
              <a:t>289-307. </a:t>
            </a:r>
            <a:r>
              <a:rPr lang="en-US" sz="1100" dirty="0" smtClean="0">
                <a:hlinkClick r:id="rId6"/>
              </a:rPr>
              <a:t>https</a:t>
            </a:r>
            <a:r>
              <a:rPr lang="en-US" sz="1100" dirty="0">
                <a:hlinkClick r:id="rId6"/>
              </a:rPr>
              <a:t>://</a:t>
            </a:r>
            <a:r>
              <a:rPr lang="en-US" sz="1100" dirty="0" smtClean="0">
                <a:hlinkClick r:id="rId6"/>
              </a:rPr>
              <a:t>doi.org/10.1016/j.ijinfomgt.2018.08.006</a:t>
            </a:r>
            <a:endParaRPr lang="en-US" sz="1100" dirty="0" smtClean="0"/>
          </a:p>
          <a:p>
            <a:pPr lvl="0">
              <a:lnSpc>
                <a:spcPct val="150000"/>
              </a:lnSpc>
            </a:pPr>
            <a:r>
              <a:rPr lang="en-US" sz="1100" dirty="0" err="1" smtClean="0"/>
              <a:t>Parwez</a:t>
            </a:r>
            <a:r>
              <a:rPr lang="en-US" sz="1100" dirty="0"/>
              <a:t>, M. S., </a:t>
            </a:r>
            <a:r>
              <a:rPr lang="en-US" sz="1100" dirty="0" err="1"/>
              <a:t>Rawat</a:t>
            </a:r>
            <a:r>
              <a:rPr lang="en-US" sz="1100" dirty="0"/>
              <a:t>, D. B., &amp; </a:t>
            </a:r>
            <a:r>
              <a:rPr lang="en-US" sz="1100" dirty="0" err="1"/>
              <a:t>Garuba</a:t>
            </a:r>
            <a:r>
              <a:rPr lang="en-US" sz="1100" dirty="0"/>
              <a:t>, M. </a:t>
            </a:r>
            <a:r>
              <a:rPr lang="en-US" sz="1100" dirty="0" smtClean="0"/>
              <a:t>(</a:t>
            </a:r>
            <a:r>
              <a:rPr lang="en-US" sz="1100" dirty="0"/>
              <a:t>2017). Big data analytics for user-activity </a:t>
            </a:r>
            <a:r>
              <a:rPr lang="en-US" sz="1100" dirty="0" smtClean="0"/>
              <a:t>analysis </a:t>
            </a:r>
            <a:r>
              <a:rPr lang="en-US" sz="1100" dirty="0"/>
              <a:t>and user-anomaly detection in mobile </a:t>
            </a:r>
            <a:r>
              <a:rPr lang="en-US" sz="1100" dirty="0" smtClean="0"/>
              <a:t>wireless Network</a:t>
            </a:r>
            <a:r>
              <a:rPr lang="en-US" sz="1100" dirty="0"/>
              <a:t>. IEEE Transactions </a:t>
            </a:r>
            <a:r>
              <a:rPr lang="en-US" sz="1100" dirty="0" smtClean="0"/>
              <a:t>on Industrial Informatics</a:t>
            </a:r>
            <a:r>
              <a:rPr lang="en-US" sz="1100" dirty="0"/>
              <a:t>, </a:t>
            </a:r>
            <a:r>
              <a:rPr lang="en-US" sz="1100" dirty="0" smtClean="0"/>
              <a:t>13(4</a:t>
            </a:r>
            <a:r>
              <a:rPr lang="en-US" sz="1100" dirty="0"/>
              <a:t>), 2058-2065. </a:t>
            </a:r>
            <a:r>
              <a:rPr lang="en-US" sz="1100" dirty="0">
                <a:hlinkClick r:id="rId7"/>
              </a:rPr>
              <a:t>https://</a:t>
            </a:r>
            <a:r>
              <a:rPr lang="en-US" sz="1100" dirty="0" smtClean="0">
                <a:hlinkClick r:id="rId7"/>
              </a:rPr>
              <a:t>doi.org/10.1109/TII.2017.2650206</a:t>
            </a:r>
            <a:endParaRPr lang="en-US" sz="1100" dirty="0"/>
          </a:p>
          <a:p>
            <a:pPr lvl="0">
              <a:lnSpc>
                <a:spcPct val="150000"/>
              </a:lnSpc>
            </a:pPr>
            <a:r>
              <a:rPr lang="en-US" sz="1100" dirty="0" smtClean="0"/>
              <a:t>Stratosphere </a:t>
            </a:r>
            <a:r>
              <a:rPr lang="en-US" sz="1100" dirty="0"/>
              <a:t>Research Laboratory. (2011). The </a:t>
            </a:r>
            <a:r>
              <a:rPr lang="en-US" sz="1100" dirty="0" smtClean="0"/>
              <a:t>CTU-13 </a:t>
            </a:r>
            <a:r>
              <a:rPr lang="en-US" sz="1100" dirty="0"/>
              <a:t>dataset: A labeled dataset with </a:t>
            </a:r>
            <a:r>
              <a:rPr lang="en-US" sz="1100" dirty="0" smtClean="0"/>
              <a:t>botnet, normal</a:t>
            </a:r>
            <a:r>
              <a:rPr lang="en-US" sz="1100" dirty="0"/>
              <a:t>, and background traffic. Retrieved </a:t>
            </a:r>
            <a:r>
              <a:rPr lang="en-US" sz="1100" dirty="0" smtClean="0"/>
              <a:t>from </a:t>
            </a:r>
            <a:r>
              <a:rPr lang="en-US" sz="1100" dirty="0" smtClean="0">
                <a:hlinkClick r:id="rId8"/>
              </a:rPr>
              <a:t>https</a:t>
            </a:r>
            <a:r>
              <a:rPr lang="en-US" sz="1100" dirty="0">
                <a:hlinkClick r:id="rId8"/>
              </a:rPr>
              <a:t>://</a:t>
            </a:r>
            <a:r>
              <a:rPr lang="en-US" sz="1100" dirty="0" smtClean="0">
                <a:hlinkClick r:id="rId8"/>
              </a:rPr>
              <a:t>mcfp.weebly.com/the-ctu-13-dataset-a-labeled dataset-with-botnet-normal-and-background traffic.html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grpSp>
        <p:nvGrpSpPr>
          <p:cNvPr id="3109" name="Google Shape;3109;p66"/>
          <p:cNvGrpSpPr/>
          <p:nvPr/>
        </p:nvGrpSpPr>
        <p:grpSpPr>
          <a:xfrm>
            <a:off x="4348688" y="1412750"/>
            <a:ext cx="76825" cy="76800"/>
            <a:chOff x="3104875" y="1099400"/>
            <a:chExt cx="76825" cy="76800"/>
          </a:xfrm>
        </p:grpSpPr>
        <p:sp>
          <p:nvSpPr>
            <p:cNvPr id="3110" name="Google Shape;3110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2" name="Google Shape;3112;p66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3113" name="Google Shape;3113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5" name="Google Shape;3115;p66"/>
          <p:cNvGrpSpPr/>
          <p:nvPr/>
        </p:nvGrpSpPr>
        <p:grpSpPr>
          <a:xfrm>
            <a:off x="1023900" y="787450"/>
            <a:ext cx="76825" cy="76800"/>
            <a:chOff x="3104875" y="1099400"/>
            <a:chExt cx="76825" cy="76800"/>
          </a:xfrm>
        </p:grpSpPr>
        <p:sp>
          <p:nvSpPr>
            <p:cNvPr id="3116" name="Google Shape;3116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6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19" name="Google Shape;3119;p66"/>
          <p:cNvPicPr preferRelativeResize="0"/>
          <p:nvPr/>
        </p:nvPicPr>
        <p:blipFill rotWithShape="1">
          <a:blip r:embed="rId9">
            <a:alphaModFix/>
          </a:blip>
          <a:srcRect l="15236" r="10474"/>
          <a:stretch/>
        </p:blipFill>
        <p:spPr>
          <a:xfrm rot="1220421">
            <a:off x="7128999" y="22645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36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42"/>
          <p:cNvSpPr txBox="1">
            <a:spLocks noGrp="1"/>
          </p:cNvSpPr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—</a:t>
            </a:r>
            <a:r>
              <a:rPr lang="en-US" dirty="0" err="1"/>
              <a:t>Schneier</a:t>
            </a:r>
            <a:r>
              <a:rPr lang="en-US" dirty="0"/>
              <a:t>, Bruce</a:t>
            </a:r>
            <a:endParaRPr dirty="0"/>
          </a:p>
        </p:txBody>
      </p:sp>
      <p:sp>
        <p:nvSpPr>
          <p:cNvPr id="1426" name="Google Shape;1426;p42"/>
          <p:cNvSpPr txBox="1">
            <a:spLocks noGrp="1"/>
          </p:cNvSpPr>
          <p:nvPr>
            <p:ph type="subTitle" idx="1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" dirty="0" smtClean="0"/>
              <a:t>“</a:t>
            </a:r>
            <a:r>
              <a:rPr lang="en-US" dirty="0"/>
              <a:t>Attacks always get better, they never get </a:t>
            </a:r>
            <a:r>
              <a:rPr lang="en-US" dirty="0" smtClean="0"/>
              <a:t>worse.</a:t>
            </a:r>
            <a:r>
              <a:rPr lang="en" dirty="0" smtClean="0"/>
              <a:t>”</a:t>
            </a:r>
            <a:endParaRPr dirty="0"/>
          </a:p>
        </p:txBody>
      </p:sp>
      <p:pic>
        <p:nvPicPr>
          <p:cNvPr id="1427" name="Google Shape;1427;p42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1353599" y="158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42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1358193">
            <a:off x="674149" y="1062985"/>
            <a:ext cx="1552576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9" name="Google Shape;1429;p42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430" name="Google Shape;143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42"/>
          <p:cNvGrpSpPr/>
          <p:nvPr/>
        </p:nvGrpSpPr>
        <p:grpSpPr>
          <a:xfrm>
            <a:off x="2830475" y="905613"/>
            <a:ext cx="76825" cy="76800"/>
            <a:chOff x="3104875" y="1099400"/>
            <a:chExt cx="76825" cy="76800"/>
          </a:xfrm>
        </p:grpSpPr>
        <p:sp>
          <p:nvSpPr>
            <p:cNvPr id="1433" name="Google Shape;1433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5" name="Google Shape;1435;p42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7">
            <a:off x="2250929" y="3556995"/>
            <a:ext cx="903665" cy="853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p42"/>
          <p:cNvGrpSpPr/>
          <p:nvPr/>
        </p:nvGrpSpPr>
        <p:grpSpPr>
          <a:xfrm>
            <a:off x="1038925" y="3057463"/>
            <a:ext cx="76825" cy="76800"/>
            <a:chOff x="3104875" y="1099400"/>
            <a:chExt cx="76825" cy="76800"/>
          </a:xfrm>
        </p:grpSpPr>
        <p:sp>
          <p:nvSpPr>
            <p:cNvPr id="1437" name="Google Shape;1437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9" name="Google Shape;1439;p42"/>
          <p:cNvGrpSpPr/>
          <p:nvPr/>
        </p:nvGrpSpPr>
        <p:grpSpPr>
          <a:xfrm>
            <a:off x="7587300" y="4276238"/>
            <a:ext cx="76825" cy="76800"/>
            <a:chOff x="3104875" y="1099400"/>
            <a:chExt cx="76825" cy="76800"/>
          </a:xfrm>
        </p:grpSpPr>
        <p:sp>
          <p:nvSpPr>
            <p:cNvPr id="1440" name="Google Shape;1440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5" name="Google Shape;2265;p62"/>
          <p:cNvGrpSpPr/>
          <p:nvPr/>
        </p:nvGrpSpPr>
        <p:grpSpPr>
          <a:xfrm>
            <a:off x="6574175" y="1112200"/>
            <a:ext cx="76825" cy="76800"/>
            <a:chOff x="3104875" y="1099400"/>
            <a:chExt cx="76825" cy="76800"/>
          </a:xfrm>
        </p:grpSpPr>
        <p:sp>
          <p:nvSpPr>
            <p:cNvPr id="2266" name="Google Shape;2266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2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1" name="Google Shape;2271;p62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482797">
            <a:off x="6202589" y="295572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62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87524" y="291210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62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4722391">
            <a:off x="2376024" y="32528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281;p63"/>
          <p:cNvSpPr txBox="1">
            <a:spLocks/>
          </p:cNvSpPr>
          <p:nvPr/>
        </p:nvSpPr>
        <p:spPr>
          <a:xfrm>
            <a:off x="1448498" y="1360217"/>
            <a:ext cx="6142996" cy="266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7200" b="1" dirty="0" smtClean="0"/>
              <a:t>THANK YOU!</a:t>
            </a:r>
            <a:endParaRPr lang="en-US" sz="7200" b="1" dirty="0"/>
          </a:p>
        </p:txBody>
      </p:sp>
      <p:grpSp>
        <p:nvGrpSpPr>
          <p:cNvPr id="22" name="Google Shape;2302;p63"/>
          <p:cNvGrpSpPr/>
          <p:nvPr/>
        </p:nvGrpSpPr>
        <p:grpSpPr>
          <a:xfrm>
            <a:off x="6337673" y="274778"/>
            <a:ext cx="76825" cy="76800"/>
            <a:chOff x="3104875" y="1099400"/>
            <a:chExt cx="76825" cy="76800"/>
          </a:xfrm>
        </p:grpSpPr>
        <p:sp>
          <p:nvSpPr>
            <p:cNvPr id="23" name="Google Shape;2303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04;p6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46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"/>
          <p:cNvSpPr/>
          <p:nvPr/>
        </p:nvSpPr>
        <p:spPr>
          <a:xfrm rot="5400000">
            <a:off x="4095343" y="1707431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1499326" y="1719984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Overview</a:t>
            </a:r>
            <a:endParaRPr dirty="0"/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Enhance network security using AI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Detect DDOS attacks, bonets and Other malicious activities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174814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Address limitations of traditional cybersecurity systems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OBJECTIVE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SCOPE</a:t>
            </a:r>
            <a:endParaRPr dirty="0"/>
          </a:p>
        </p:txBody>
      </p:sp>
      <p:sp>
        <p:nvSpPr>
          <p:cNvPr id="1333" name="Google Shape;1333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MOTIVATION</a:t>
            </a:r>
            <a:endParaRPr dirty="0"/>
          </a:p>
        </p:txBody>
      </p:sp>
      <p:grpSp>
        <p:nvGrpSpPr>
          <p:cNvPr id="1334" name="Google Shape;1334;p39"/>
          <p:cNvGrpSpPr/>
          <p:nvPr/>
        </p:nvGrpSpPr>
        <p:grpSpPr>
          <a:xfrm>
            <a:off x="4307622" y="1820720"/>
            <a:ext cx="531542" cy="602023"/>
            <a:chOff x="4020665" y="1431080"/>
            <a:chExt cx="531542" cy="602023"/>
          </a:xfrm>
        </p:grpSpPr>
        <p:sp>
          <p:nvSpPr>
            <p:cNvPr id="1335" name="Google Shape;1335;p39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9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9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9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9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9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9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9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9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9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9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9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9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9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9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9"/>
          <p:cNvGrpSpPr/>
          <p:nvPr/>
        </p:nvGrpSpPr>
        <p:grpSpPr>
          <a:xfrm>
            <a:off x="1682020" y="1833306"/>
            <a:ext cx="590713" cy="601957"/>
            <a:chOff x="1230449" y="2288393"/>
            <a:chExt cx="590713" cy="601957"/>
          </a:xfrm>
        </p:grpSpPr>
        <p:sp>
          <p:nvSpPr>
            <p:cNvPr id="1351" name="Google Shape;1351;p39"/>
            <p:cNvSpPr/>
            <p:nvPr/>
          </p:nvSpPr>
          <p:spPr>
            <a:xfrm>
              <a:off x="1293202" y="2564645"/>
              <a:ext cx="80995" cy="55556"/>
            </a:xfrm>
            <a:custGeom>
              <a:avLst/>
              <a:gdLst/>
              <a:ahLst/>
              <a:cxnLst/>
              <a:rect l="l" t="t" r="r" b="b"/>
              <a:pathLst>
                <a:path w="2442" h="1675" extrusionOk="0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9"/>
            <p:cNvSpPr/>
            <p:nvPr/>
          </p:nvSpPr>
          <p:spPr>
            <a:xfrm>
              <a:off x="1327796" y="2667796"/>
              <a:ext cx="129287" cy="53798"/>
            </a:xfrm>
            <a:custGeom>
              <a:avLst/>
              <a:gdLst/>
              <a:ahLst/>
              <a:cxnLst/>
              <a:rect l="l" t="t" r="r" b="b"/>
              <a:pathLst>
                <a:path w="3898" h="1622" extrusionOk="0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9"/>
            <p:cNvSpPr/>
            <p:nvPr/>
          </p:nvSpPr>
          <p:spPr>
            <a:xfrm>
              <a:off x="1474695" y="2667796"/>
              <a:ext cx="54229" cy="17645"/>
            </a:xfrm>
            <a:custGeom>
              <a:avLst/>
              <a:gdLst/>
              <a:ahLst/>
              <a:cxnLst/>
              <a:rect l="l" t="t" r="r" b="b"/>
              <a:pathLst>
                <a:path w="1635" h="532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9"/>
            <p:cNvSpPr/>
            <p:nvPr/>
          </p:nvSpPr>
          <p:spPr>
            <a:xfrm>
              <a:off x="1394429" y="2496453"/>
              <a:ext cx="72504" cy="72206"/>
            </a:xfrm>
            <a:custGeom>
              <a:avLst/>
              <a:gdLst/>
              <a:ahLst/>
              <a:cxnLst/>
              <a:rect l="l" t="t" r="r" b="b"/>
              <a:pathLst>
                <a:path w="2186" h="2177" extrusionOk="0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9"/>
            <p:cNvSpPr/>
            <p:nvPr/>
          </p:nvSpPr>
          <p:spPr>
            <a:xfrm>
              <a:off x="1400798" y="2363053"/>
              <a:ext cx="49585" cy="45141"/>
            </a:xfrm>
            <a:custGeom>
              <a:avLst/>
              <a:gdLst/>
              <a:ahLst/>
              <a:cxnLst/>
              <a:rect l="l" t="t" r="r" b="b"/>
              <a:pathLst>
                <a:path w="1495" h="1361" extrusionOk="0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9"/>
            <p:cNvSpPr/>
            <p:nvPr/>
          </p:nvSpPr>
          <p:spPr>
            <a:xfrm>
              <a:off x="1403351" y="2707033"/>
              <a:ext cx="52902" cy="87761"/>
            </a:xfrm>
            <a:custGeom>
              <a:avLst/>
              <a:gdLst/>
              <a:ahLst/>
              <a:cxnLst/>
              <a:rect l="l" t="t" r="r" b="b"/>
              <a:pathLst>
                <a:path w="1595" h="2646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9"/>
            <p:cNvSpPr/>
            <p:nvPr/>
          </p:nvSpPr>
          <p:spPr>
            <a:xfrm>
              <a:off x="1493600" y="2499405"/>
              <a:ext cx="47695" cy="77413"/>
            </a:xfrm>
            <a:custGeom>
              <a:avLst/>
              <a:gdLst/>
              <a:ahLst/>
              <a:cxnLst/>
              <a:rect l="l" t="t" r="r" b="b"/>
              <a:pathLst>
                <a:path w="1438" h="2334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9"/>
            <p:cNvSpPr/>
            <p:nvPr/>
          </p:nvSpPr>
          <p:spPr>
            <a:xfrm>
              <a:off x="1338244" y="2443319"/>
              <a:ext cx="62919" cy="107761"/>
            </a:xfrm>
            <a:custGeom>
              <a:avLst/>
              <a:gdLst/>
              <a:ahLst/>
              <a:cxnLst/>
              <a:rect l="l" t="t" r="r" b="b"/>
              <a:pathLst>
                <a:path w="1897" h="3249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9"/>
            <p:cNvSpPr/>
            <p:nvPr/>
          </p:nvSpPr>
          <p:spPr>
            <a:xfrm>
              <a:off x="1731544" y="2442954"/>
              <a:ext cx="60166" cy="59934"/>
            </a:xfrm>
            <a:custGeom>
              <a:avLst/>
              <a:gdLst/>
              <a:ahLst/>
              <a:cxnLst/>
              <a:rect l="l" t="t" r="r" b="b"/>
              <a:pathLst>
                <a:path w="1814" h="1807" extrusionOk="0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9"/>
            <p:cNvSpPr/>
            <p:nvPr/>
          </p:nvSpPr>
          <p:spPr>
            <a:xfrm>
              <a:off x="1761030" y="2668626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9"/>
            <p:cNvSpPr/>
            <p:nvPr/>
          </p:nvSpPr>
          <p:spPr>
            <a:xfrm>
              <a:off x="1725408" y="2546768"/>
              <a:ext cx="77280" cy="76119"/>
            </a:xfrm>
            <a:custGeom>
              <a:avLst/>
              <a:gdLst/>
              <a:ahLst/>
              <a:cxnLst/>
              <a:rect l="l" t="t" r="r" b="b"/>
              <a:pathLst>
                <a:path w="2330" h="2295" extrusionOk="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9"/>
            <p:cNvSpPr/>
            <p:nvPr/>
          </p:nvSpPr>
          <p:spPr>
            <a:xfrm>
              <a:off x="1722655" y="2760698"/>
              <a:ext cx="60133" cy="59934"/>
            </a:xfrm>
            <a:custGeom>
              <a:avLst/>
              <a:gdLst/>
              <a:ahLst/>
              <a:cxnLst/>
              <a:rect l="l" t="t" r="r" b="b"/>
              <a:pathLst>
                <a:path w="1813" h="1807" extrusionOk="0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9"/>
            <p:cNvSpPr/>
            <p:nvPr/>
          </p:nvSpPr>
          <p:spPr>
            <a:xfrm>
              <a:off x="1230449" y="2288393"/>
              <a:ext cx="510547" cy="601957"/>
            </a:xfrm>
            <a:custGeom>
              <a:avLst/>
              <a:gdLst/>
              <a:ahLst/>
              <a:cxnLst/>
              <a:rect l="l" t="t" r="r" b="b"/>
              <a:pathLst>
                <a:path w="15393" h="18149" extrusionOk="0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9"/>
          <p:cNvGrpSpPr/>
          <p:nvPr/>
        </p:nvGrpSpPr>
        <p:grpSpPr>
          <a:xfrm>
            <a:off x="6876691" y="1793256"/>
            <a:ext cx="585440" cy="602023"/>
            <a:chOff x="1888890" y="3144712"/>
            <a:chExt cx="585440" cy="602023"/>
          </a:xfrm>
        </p:grpSpPr>
        <p:sp>
          <p:nvSpPr>
            <p:cNvPr id="1365" name="Google Shape;1365;p39"/>
            <p:cNvSpPr/>
            <p:nvPr/>
          </p:nvSpPr>
          <p:spPr>
            <a:xfrm>
              <a:off x="2170085" y="3159206"/>
              <a:ext cx="53532" cy="53499"/>
            </a:xfrm>
            <a:custGeom>
              <a:avLst/>
              <a:gdLst/>
              <a:ahLst/>
              <a:cxnLst/>
              <a:rect l="l" t="t" r="r" b="b"/>
              <a:pathLst>
                <a:path w="1614" h="1613" extrusionOk="0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9"/>
            <p:cNvSpPr/>
            <p:nvPr/>
          </p:nvSpPr>
          <p:spPr>
            <a:xfrm>
              <a:off x="1981726" y="3530782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9"/>
            <p:cNvSpPr/>
            <p:nvPr/>
          </p:nvSpPr>
          <p:spPr>
            <a:xfrm>
              <a:off x="1915424" y="3185475"/>
              <a:ext cx="53532" cy="53532"/>
            </a:xfrm>
            <a:custGeom>
              <a:avLst/>
              <a:gdLst/>
              <a:ahLst/>
              <a:cxnLst/>
              <a:rect l="l" t="t" r="r" b="b"/>
              <a:pathLst>
                <a:path w="1614" h="1614" extrusionOk="0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9"/>
            <p:cNvSpPr/>
            <p:nvPr/>
          </p:nvSpPr>
          <p:spPr>
            <a:xfrm>
              <a:off x="1920565" y="3144712"/>
              <a:ext cx="553765" cy="602023"/>
            </a:xfrm>
            <a:custGeom>
              <a:avLst/>
              <a:gdLst/>
              <a:ahLst/>
              <a:cxnLst/>
              <a:rect l="l" t="t" r="r" b="b"/>
              <a:pathLst>
                <a:path w="16696" h="18151" extrusionOk="0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9"/>
            <p:cNvSpPr/>
            <p:nvPr/>
          </p:nvSpPr>
          <p:spPr>
            <a:xfrm>
              <a:off x="2083584" y="3504447"/>
              <a:ext cx="70381" cy="70348"/>
            </a:xfrm>
            <a:custGeom>
              <a:avLst/>
              <a:gdLst/>
              <a:ahLst/>
              <a:cxnLst/>
              <a:rect l="l" t="t" r="r" b="b"/>
              <a:pathLst>
                <a:path w="2122" h="2121" extrusionOk="0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9"/>
            <p:cNvSpPr/>
            <p:nvPr/>
          </p:nvSpPr>
          <p:spPr>
            <a:xfrm>
              <a:off x="1888890" y="3314662"/>
              <a:ext cx="83449" cy="63350"/>
            </a:xfrm>
            <a:custGeom>
              <a:avLst/>
              <a:gdLst/>
              <a:ahLst/>
              <a:cxnLst/>
              <a:rect l="l" t="t" r="r" b="b"/>
              <a:pathLst>
                <a:path w="2516" h="1910" extrusionOk="0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9"/>
            <p:cNvSpPr/>
            <p:nvPr/>
          </p:nvSpPr>
          <p:spPr>
            <a:xfrm>
              <a:off x="2293368" y="3432705"/>
              <a:ext cx="100896" cy="53035"/>
            </a:xfrm>
            <a:custGeom>
              <a:avLst/>
              <a:gdLst/>
              <a:ahLst/>
              <a:cxnLst/>
              <a:rect l="l" t="t" r="r" b="b"/>
              <a:pathLst>
                <a:path w="3042" h="1599" extrusionOk="0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2" name="Google Shape;1372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5" name="Google Shape;1375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8" name="Google Shape;1378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1" name="Google Shape;1381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pic>
        <p:nvPicPr>
          <p:cNvPr id="1388" name="Google Shape;1388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8241120" cy="1452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 AND PREPROCESSING</a:t>
            </a:r>
            <a:endParaRPr dirty="0"/>
          </a:p>
        </p:txBody>
      </p:sp>
      <p:grpSp>
        <p:nvGrpSpPr>
          <p:cNvPr id="1393" name="Google Shape;1393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2" name="Google Shape;1402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7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1"/>
          </p:nvPr>
        </p:nvSpPr>
        <p:spPr>
          <a:xfrm>
            <a:off x="5087900" y="3432001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Packet count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Protocol type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Connection duration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2"/>
          </p:nvPr>
        </p:nvSpPr>
        <p:spPr>
          <a:xfrm>
            <a:off x="1623526" y="3488445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Kaggle’s Network anomaly Detection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CTU-13 Botnet Dataset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766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FEATURE’S USED</a:t>
            </a:r>
            <a:endParaRPr dirty="0"/>
          </a:p>
        </p:txBody>
      </p:sp>
      <p:sp>
        <p:nvSpPr>
          <p:cNvPr id="1450" name="Google Shape;1450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6" name="Google Shape;1456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9" name="Google Shape;1459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2" name="Google Shape;1462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5" name="Google Shape;1465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3" name="Google Shape;1483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4" name="Google Shape;1484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092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5" name="Google Shape;1745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6" name="Google Shape;1746;p5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/>
          </a:p>
        </p:txBody>
      </p:sp>
      <p:sp>
        <p:nvSpPr>
          <p:cNvPr id="1747" name="Google Shape;1747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51"/>
          <p:cNvGrpSpPr/>
          <p:nvPr/>
        </p:nvGrpSpPr>
        <p:grpSpPr>
          <a:xfrm>
            <a:off x="1539327" y="2473264"/>
            <a:ext cx="676221" cy="735371"/>
            <a:chOff x="5417581" y="4001528"/>
            <a:chExt cx="553599" cy="602023"/>
          </a:xfrm>
        </p:grpSpPr>
        <p:sp>
          <p:nvSpPr>
            <p:cNvPr id="1749" name="Google Shape;1749;p51"/>
            <p:cNvSpPr/>
            <p:nvPr/>
          </p:nvSpPr>
          <p:spPr>
            <a:xfrm>
              <a:off x="5840931" y="4132871"/>
              <a:ext cx="120365" cy="120398"/>
            </a:xfrm>
            <a:custGeom>
              <a:avLst/>
              <a:gdLst/>
              <a:ahLst/>
              <a:cxnLst/>
              <a:rect l="l" t="t" r="r" b="b"/>
              <a:pathLst>
                <a:path w="3629" h="3630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097" y="532"/>
                  </a:lnTo>
                  <a:lnTo>
                    <a:pt x="3097" y="3363"/>
                  </a:lnTo>
                  <a:cubicBezTo>
                    <a:pt x="3097" y="3510"/>
                    <a:pt x="3216" y="3629"/>
                    <a:pt x="3363" y="3629"/>
                  </a:cubicBezTo>
                  <a:cubicBezTo>
                    <a:pt x="3510" y="3629"/>
                    <a:pt x="3629" y="3510"/>
                    <a:pt x="3629" y="3363"/>
                  </a:cubicBezTo>
                  <a:lnTo>
                    <a:pt x="3629" y="267"/>
                  </a:lnTo>
                  <a:cubicBezTo>
                    <a:pt x="3629" y="120"/>
                    <a:pt x="3510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1"/>
            <p:cNvSpPr/>
            <p:nvPr/>
          </p:nvSpPr>
          <p:spPr>
            <a:xfrm>
              <a:off x="5427432" y="4132871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cubicBezTo>
                    <a:pt x="413" y="3629"/>
                    <a:pt x="532" y="3510"/>
                    <a:pt x="532" y="3363"/>
                  </a:cubicBezTo>
                  <a:lnTo>
                    <a:pt x="532" y="532"/>
                  </a:lnTo>
                  <a:lnTo>
                    <a:pt x="3363" y="532"/>
                  </a:lnTo>
                  <a:cubicBezTo>
                    <a:pt x="3510" y="532"/>
                    <a:pt x="3629" y="413"/>
                    <a:pt x="3629" y="267"/>
                  </a:cubicBezTo>
                  <a:cubicBezTo>
                    <a:pt x="3629" y="120"/>
                    <a:pt x="3511" y="1"/>
                    <a:pt x="33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1"/>
            <p:cNvSpPr/>
            <p:nvPr/>
          </p:nvSpPr>
          <p:spPr>
            <a:xfrm>
              <a:off x="5427432" y="4483153"/>
              <a:ext cx="120398" cy="120398"/>
            </a:xfrm>
            <a:custGeom>
              <a:avLst/>
              <a:gdLst/>
              <a:ahLst/>
              <a:cxnLst/>
              <a:rect l="l" t="t" r="r" b="b"/>
              <a:pathLst>
                <a:path w="3630" h="3630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3363"/>
                  </a:lnTo>
                  <a:cubicBezTo>
                    <a:pt x="1" y="3510"/>
                    <a:pt x="120" y="3629"/>
                    <a:pt x="267" y="3629"/>
                  </a:cubicBezTo>
                  <a:lnTo>
                    <a:pt x="3363" y="3629"/>
                  </a:lnTo>
                  <a:cubicBezTo>
                    <a:pt x="3511" y="3629"/>
                    <a:pt x="3629" y="3510"/>
                    <a:pt x="3629" y="3363"/>
                  </a:cubicBezTo>
                  <a:cubicBezTo>
                    <a:pt x="3629" y="3216"/>
                    <a:pt x="3510" y="3097"/>
                    <a:pt x="3363" y="3097"/>
                  </a:cubicBezTo>
                  <a:lnTo>
                    <a:pt x="532" y="3097"/>
                  </a:ln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1"/>
            <p:cNvSpPr/>
            <p:nvPr/>
          </p:nvSpPr>
          <p:spPr>
            <a:xfrm>
              <a:off x="5427432" y="4086337"/>
              <a:ext cx="176982" cy="54527"/>
            </a:xfrm>
            <a:custGeom>
              <a:avLst/>
              <a:gdLst/>
              <a:ahLst/>
              <a:cxnLst/>
              <a:rect l="l" t="t" r="r" b="b"/>
              <a:pathLst>
                <a:path w="5336" h="1644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986" y="532"/>
                  </a:lnTo>
                  <a:cubicBezTo>
                    <a:pt x="4008" y="533"/>
                    <a:pt x="4052" y="554"/>
                    <a:pt x="4065" y="569"/>
                  </a:cubicBezTo>
                  <a:lnTo>
                    <a:pt x="4826" y="1542"/>
                  </a:lnTo>
                  <a:cubicBezTo>
                    <a:pt x="4879" y="1609"/>
                    <a:pt x="4957" y="1644"/>
                    <a:pt x="5036" y="1644"/>
                  </a:cubicBezTo>
                  <a:cubicBezTo>
                    <a:pt x="5093" y="1644"/>
                    <a:pt x="5151" y="1625"/>
                    <a:pt x="5200" y="1587"/>
                  </a:cubicBezTo>
                  <a:cubicBezTo>
                    <a:pt x="5315" y="1497"/>
                    <a:pt x="5336" y="1330"/>
                    <a:pt x="5245" y="1215"/>
                  </a:cubicBezTo>
                  <a:lnTo>
                    <a:pt x="4484" y="242"/>
                  </a:lnTo>
                  <a:cubicBezTo>
                    <a:pt x="4372" y="100"/>
                    <a:pt x="4169" y="0"/>
                    <a:pt x="39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1"/>
            <p:cNvSpPr/>
            <p:nvPr/>
          </p:nvSpPr>
          <p:spPr>
            <a:xfrm>
              <a:off x="5612075" y="4158476"/>
              <a:ext cx="38541" cy="41493"/>
            </a:xfrm>
            <a:custGeom>
              <a:avLst/>
              <a:gdLst/>
              <a:ahLst/>
              <a:cxnLst/>
              <a:rect l="l" t="t" r="r" b="b"/>
              <a:pathLst>
                <a:path w="1162" h="1251" extrusionOk="0">
                  <a:moveTo>
                    <a:pt x="300" y="1"/>
                  </a:moveTo>
                  <a:cubicBezTo>
                    <a:pt x="243" y="1"/>
                    <a:pt x="186" y="19"/>
                    <a:pt x="137" y="57"/>
                  </a:cubicBezTo>
                  <a:cubicBezTo>
                    <a:pt x="21" y="148"/>
                    <a:pt x="1" y="315"/>
                    <a:pt x="91" y="431"/>
                  </a:cubicBezTo>
                  <a:lnTo>
                    <a:pt x="653" y="1148"/>
                  </a:lnTo>
                  <a:cubicBezTo>
                    <a:pt x="705" y="1215"/>
                    <a:pt x="783" y="1250"/>
                    <a:pt x="862" y="1250"/>
                  </a:cubicBezTo>
                  <a:cubicBezTo>
                    <a:pt x="920" y="1250"/>
                    <a:pt x="977" y="1232"/>
                    <a:pt x="1026" y="1194"/>
                  </a:cubicBezTo>
                  <a:cubicBezTo>
                    <a:pt x="1141" y="1103"/>
                    <a:pt x="1162" y="936"/>
                    <a:pt x="1072" y="820"/>
                  </a:cubicBezTo>
                  <a:lnTo>
                    <a:pt x="510" y="102"/>
                  </a:lnTo>
                  <a:cubicBezTo>
                    <a:pt x="458" y="36"/>
                    <a:pt x="37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1"/>
            <p:cNvSpPr/>
            <p:nvPr/>
          </p:nvSpPr>
          <p:spPr>
            <a:xfrm>
              <a:off x="5427432" y="405512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3118" y="532"/>
                  </a:lnTo>
                  <a:cubicBezTo>
                    <a:pt x="3265" y="532"/>
                    <a:pt x="3384" y="413"/>
                    <a:pt x="3384" y="266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1"/>
            <p:cNvSpPr/>
            <p:nvPr/>
          </p:nvSpPr>
          <p:spPr>
            <a:xfrm>
              <a:off x="5427432" y="4026337"/>
              <a:ext cx="112239" cy="17678"/>
            </a:xfrm>
            <a:custGeom>
              <a:avLst/>
              <a:gdLst/>
              <a:ahLst/>
              <a:cxnLst/>
              <a:rect l="l" t="t" r="r" b="b"/>
              <a:pathLst>
                <a:path w="3384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3118" y="533"/>
                  </a:lnTo>
                  <a:cubicBezTo>
                    <a:pt x="3265" y="533"/>
                    <a:pt x="3384" y="414"/>
                    <a:pt x="3384" y="267"/>
                  </a:cubicBezTo>
                  <a:cubicBezTo>
                    <a:pt x="3384" y="120"/>
                    <a:pt x="3265" y="1"/>
                    <a:pt x="3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1"/>
            <p:cNvSpPr/>
            <p:nvPr/>
          </p:nvSpPr>
          <p:spPr>
            <a:xfrm>
              <a:off x="5417581" y="4209554"/>
              <a:ext cx="553599" cy="146501"/>
            </a:xfrm>
            <a:custGeom>
              <a:avLst/>
              <a:gdLst/>
              <a:ahLst/>
              <a:cxnLst/>
              <a:rect l="l" t="t" r="r" b="b"/>
              <a:pathLst>
                <a:path w="16691" h="4417" extrusionOk="0">
                  <a:moveTo>
                    <a:pt x="8345" y="1"/>
                  </a:moveTo>
                  <a:cubicBezTo>
                    <a:pt x="5045" y="1"/>
                    <a:pt x="1959" y="1493"/>
                    <a:pt x="88" y="3991"/>
                  </a:cubicBezTo>
                  <a:cubicBezTo>
                    <a:pt x="1" y="4109"/>
                    <a:pt x="25" y="4275"/>
                    <a:pt x="143" y="4363"/>
                  </a:cubicBezTo>
                  <a:cubicBezTo>
                    <a:pt x="190" y="4399"/>
                    <a:pt x="246" y="4417"/>
                    <a:pt x="301" y="4417"/>
                  </a:cubicBezTo>
                  <a:cubicBezTo>
                    <a:pt x="382" y="4417"/>
                    <a:pt x="462" y="4380"/>
                    <a:pt x="514" y="4310"/>
                  </a:cubicBezTo>
                  <a:cubicBezTo>
                    <a:pt x="2284" y="1944"/>
                    <a:pt x="5212" y="533"/>
                    <a:pt x="8345" y="533"/>
                  </a:cubicBezTo>
                  <a:cubicBezTo>
                    <a:pt x="11479" y="533"/>
                    <a:pt x="14406" y="1944"/>
                    <a:pt x="16176" y="4310"/>
                  </a:cubicBezTo>
                  <a:cubicBezTo>
                    <a:pt x="16229" y="4379"/>
                    <a:pt x="16309" y="4416"/>
                    <a:pt x="16390" y="4416"/>
                  </a:cubicBezTo>
                  <a:cubicBezTo>
                    <a:pt x="16445" y="4416"/>
                    <a:pt x="16501" y="4398"/>
                    <a:pt x="16549" y="4363"/>
                  </a:cubicBezTo>
                  <a:cubicBezTo>
                    <a:pt x="16666" y="4275"/>
                    <a:pt x="16691" y="4109"/>
                    <a:pt x="16602" y="3991"/>
                  </a:cubicBezTo>
                  <a:cubicBezTo>
                    <a:pt x="14733" y="1493"/>
                    <a:pt x="11645" y="1"/>
                    <a:pt x="8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1"/>
            <p:cNvSpPr/>
            <p:nvPr/>
          </p:nvSpPr>
          <p:spPr>
            <a:xfrm>
              <a:off x="5620234" y="4311976"/>
              <a:ext cx="157877" cy="157048"/>
            </a:xfrm>
            <a:custGeom>
              <a:avLst/>
              <a:gdLst/>
              <a:ahLst/>
              <a:cxnLst/>
              <a:rect l="l" t="t" r="r" b="b"/>
              <a:pathLst>
                <a:path w="4760" h="4735" extrusionOk="0">
                  <a:moveTo>
                    <a:pt x="3584" y="3055"/>
                  </a:moveTo>
                  <a:cubicBezTo>
                    <a:pt x="3863" y="3055"/>
                    <a:pt x="4088" y="3281"/>
                    <a:pt x="4088" y="3559"/>
                  </a:cubicBezTo>
                  <a:cubicBezTo>
                    <a:pt x="4088" y="3837"/>
                    <a:pt x="3863" y="4063"/>
                    <a:pt x="3584" y="4063"/>
                  </a:cubicBezTo>
                  <a:cubicBezTo>
                    <a:pt x="3306" y="4063"/>
                    <a:pt x="3080" y="3837"/>
                    <a:pt x="3080" y="3559"/>
                  </a:cubicBezTo>
                  <a:cubicBezTo>
                    <a:pt x="3080" y="3281"/>
                    <a:pt x="3306" y="3055"/>
                    <a:pt x="3584" y="3055"/>
                  </a:cubicBezTo>
                  <a:close/>
                  <a:moveTo>
                    <a:pt x="3324" y="0"/>
                  </a:moveTo>
                  <a:cubicBezTo>
                    <a:pt x="3238" y="0"/>
                    <a:pt x="3154" y="22"/>
                    <a:pt x="3080" y="64"/>
                  </a:cubicBezTo>
                  <a:cubicBezTo>
                    <a:pt x="2922" y="153"/>
                    <a:pt x="2826" y="322"/>
                    <a:pt x="2829" y="503"/>
                  </a:cubicBezTo>
                  <a:cubicBezTo>
                    <a:pt x="2838" y="1042"/>
                    <a:pt x="2627" y="1595"/>
                    <a:pt x="2252" y="2021"/>
                  </a:cubicBezTo>
                  <a:cubicBezTo>
                    <a:pt x="2154" y="2131"/>
                    <a:pt x="2164" y="2298"/>
                    <a:pt x="2274" y="2396"/>
                  </a:cubicBezTo>
                  <a:cubicBezTo>
                    <a:pt x="2325" y="2441"/>
                    <a:pt x="2388" y="2463"/>
                    <a:pt x="2450" y="2463"/>
                  </a:cubicBezTo>
                  <a:cubicBezTo>
                    <a:pt x="2524" y="2463"/>
                    <a:pt x="2597" y="2432"/>
                    <a:pt x="2649" y="2373"/>
                  </a:cubicBezTo>
                  <a:cubicBezTo>
                    <a:pt x="3104" y="1860"/>
                    <a:pt x="3354" y="1220"/>
                    <a:pt x="3361" y="563"/>
                  </a:cubicBezTo>
                  <a:cubicBezTo>
                    <a:pt x="3906" y="933"/>
                    <a:pt x="4228" y="1543"/>
                    <a:pt x="4228" y="2210"/>
                  </a:cubicBezTo>
                  <a:cubicBezTo>
                    <a:pt x="4228" y="2379"/>
                    <a:pt x="4207" y="2544"/>
                    <a:pt x="4167" y="2703"/>
                  </a:cubicBezTo>
                  <a:cubicBezTo>
                    <a:pt x="4000" y="2590"/>
                    <a:pt x="3800" y="2523"/>
                    <a:pt x="3584" y="2523"/>
                  </a:cubicBezTo>
                  <a:cubicBezTo>
                    <a:pt x="3013" y="2523"/>
                    <a:pt x="2548" y="2988"/>
                    <a:pt x="2548" y="3559"/>
                  </a:cubicBezTo>
                  <a:cubicBezTo>
                    <a:pt x="2548" y="3775"/>
                    <a:pt x="2615" y="3975"/>
                    <a:pt x="2728" y="4141"/>
                  </a:cubicBezTo>
                  <a:cubicBezTo>
                    <a:pt x="2570" y="4181"/>
                    <a:pt x="2406" y="4203"/>
                    <a:pt x="2235" y="4203"/>
                  </a:cubicBezTo>
                  <a:cubicBezTo>
                    <a:pt x="1569" y="4203"/>
                    <a:pt x="958" y="3879"/>
                    <a:pt x="588" y="3334"/>
                  </a:cubicBezTo>
                  <a:cubicBezTo>
                    <a:pt x="819" y="3332"/>
                    <a:pt x="1051" y="3298"/>
                    <a:pt x="1279" y="3234"/>
                  </a:cubicBezTo>
                  <a:cubicBezTo>
                    <a:pt x="1421" y="3195"/>
                    <a:pt x="1503" y="3049"/>
                    <a:pt x="1464" y="2907"/>
                  </a:cubicBezTo>
                  <a:cubicBezTo>
                    <a:pt x="1431" y="2789"/>
                    <a:pt x="1324" y="2712"/>
                    <a:pt x="1207" y="2712"/>
                  </a:cubicBezTo>
                  <a:cubicBezTo>
                    <a:pt x="1183" y="2712"/>
                    <a:pt x="1159" y="2716"/>
                    <a:pt x="1136" y="2722"/>
                  </a:cubicBezTo>
                  <a:cubicBezTo>
                    <a:pt x="946" y="2776"/>
                    <a:pt x="753" y="2802"/>
                    <a:pt x="564" y="2802"/>
                  </a:cubicBezTo>
                  <a:lnTo>
                    <a:pt x="521" y="2802"/>
                  </a:lnTo>
                  <a:cubicBezTo>
                    <a:pt x="342" y="2802"/>
                    <a:pt x="177" y="2899"/>
                    <a:pt x="89" y="3055"/>
                  </a:cubicBezTo>
                  <a:cubicBezTo>
                    <a:pt x="0" y="3213"/>
                    <a:pt x="5" y="3407"/>
                    <a:pt x="102" y="3560"/>
                  </a:cubicBezTo>
                  <a:cubicBezTo>
                    <a:pt x="565" y="4295"/>
                    <a:pt x="1362" y="4735"/>
                    <a:pt x="2236" y="4735"/>
                  </a:cubicBezTo>
                  <a:cubicBezTo>
                    <a:pt x="2587" y="4735"/>
                    <a:pt x="2922" y="4662"/>
                    <a:pt x="3227" y="4531"/>
                  </a:cubicBezTo>
                  <a:cubicBezTo>
                    <a:pt x="3339" y="4572"/>
                    <a:pt x="3459" y="4595"/>
                    <a:pt x="3585" y="4595"/>
                  </a:cubicBezTo>
                  <a:cubicBezTo>
                    <a:pt x="4156" y="4595"/>
                    <a:pt x="4620" y="4130"/>
                    <a:pt x="4620" y="3559"/>
                  </a:cubicBezTo>
                  <a:cubicBezTo>
                    <a:pt x="4620" y="3433"/>
                    <a:pt x="4599" y="3312"/>
                    <a:pt x="4557" y="3201"/>
                  </a:cubicBezTo>
                  <a:cubicBezTo>
                    <a:pt x="4688" y="2897"/>
                    <a:pt x="4760" y="2562"/>
                    <a:pt x="4760" y="2210"/>
                  </a:cubicBezTo>
                  <a:cubicBezTo>
                    <a:pt x="4760" y="1336"/>
                    <a:pt x="4322" y="538"/>
                    <a:pt x="3586" y="76"/>
                  </a:cubicBezTo>
                  <a:cubicBezTo>
                    <a:pt x="3508" y="26"/>
                    <a:pt x="3417" y="0"/>
                    <a:pt x="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1"/>
            <p:cNvSpPr/>
            <p:nvPr/>
          </p:nvSpPr>
          <p:spPr>
            <a:xfrm>
              <a:off x="5617282" y="4308195"/>
              <a:ext cx="74826" cy="74793"/>
            </a:xfrm>
            <a:custGeom>
              <a:avLst/>
              <a:gdLst/>
              <a:ahLst/>
              <a:cxnLst/>
              <a:rect l="l" t="t" r="r" b="b"/>
              <a:pathLst>
                <a:path w="2256" h="2255" extrusionOk="0">
                  <a:moveTo>
                    <a:pt x="1128" y="531"/>
                  </a:moveTo>
                  <a:cubicBezTo>
                    <a:pt x="1457" y="531"/>
                    <a:pt x="1724" y="799"/>
                    <a:pt x="1724" y="1128"/>
                  </a:cubicBezTo>
                  <a:cubicBezTo>
                    <a:pt x="1724" y="1456"/>
                    <a:pt x="1457" y="1723"/>
                    <a:pt x="1128" y="1723"/>
                  </a:cubicBezTo>
                  <a:cubicBezTo>
                    <a:pt x="800" y="1723"/>
                    <a:pt x="533" y="1456"/>
                    <a:pt x="533" y="1128"/>
                  </a:cubicBezTo>
                  <a:cubicBezTo>
                    <a:pt x="533" y="799"/>
                    <a:pt x="800" y="531"/>
                    <a:pt x="1128" y="531"/>
                  </a:cubicBezTo>
                  <a:close/>
                  <a:moveTo>
                    <a:pt x="1128" y="0"/>
                  </a:moveTo>
                  <a:cubicBezTo>
                    <a:pt x="506" y="0"/>
                    <a:pt x="1" y="505"/>
                    <a:pt x="1" y="1128"/>
                  </a:cubicBezTo>
                  <a:cubicBezTo>
                    <a:pt x="1" y="1749"/>
                    <a:pt x="506" y="2255"/>
                    <a:pt x="1128" y="2255"/>
                  </a:cubicBezTo>
                  <a:cubicBezTo>
                    <a:pt x="1749" y="2255"/>
                    <a:pt x="2255" y="1749"/>
                    <a:pt x="2255" y="1128"/>
                  </a:cubicBezTo>
                  <a:cubicBezTo>
                    <a:pt x="2255" y="505"/>
                    <a:pt x="1749" y="0"/>
                    <a:pt x="1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1"/>
            <p:cNvSpPr/>
            <p:nvPr/>
          </p:nvSpPr>
          <p:spPr>
            <a:xfrm>
              <a:off x="5457249" y="4520400"/>
              <a:ext cx="52670" cy="52703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1" y="1056"/>
                  </a:lnTo>
                  <a:lnTo>
                    <a:pt x="531" y="533"/>
                  </a:lnTo>
                  <a:close/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1145"/>
                  </a:lnTo>
                  <a:cubicBezTo>
                    <a:pt x="0" y="1389"/>
                    <a:pt x="198" y="1588"/>
                    <a:pt x="443" y="1588"/>
                  </a:cubicBezTo>
                  <a:lnTo>
                    <a:pt x="1144" y="1588"/>
                  </a:lnTo>
                  <a:cubicBezTo>
                    <a:pt x="1388" y="1588"/>
                    <a:pt x="1587" y="1390"/>
                    <a:pt x="1587" y="1145"/>
                  </a:cubicBezTo>
                  <a:lnTo>
                    <a:pt x="1587" y="443"/>
                  </a:lnTo>
                  <a:cubicBezTo>
                    <a:pt x="1587" y="199"/>
                    <a:pt x="1388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1"/>
            <p:cNvSpPr/>
            <p:nvPr/>
          </p:nvSpPr>
          <p:spPr>
            <a:xfrm>
              <a:off x="5514131" y="4520400"/>
              <a:ext cx="52703" cy="52703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1056" y="533"/>
                  </a:moveTo>
                  <a:lnTo>
                    <a:pt x="1056" y="1056"/>
                  </a:lnTo>
                  <a:lnTo>
                    <a:pt x="533" y="1056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45"/>
                  </a:lnTo>
                  <a:cubicBezTo>
                    <a:pt x="1" y="1389"/>
                    <a:pt x="199" y="1588"/>
                    <a:pt x="443" y="1588"/>
                  </a:cubicBezTo>
                  <a:lnTo>
                    <a:pt x="1144" y="1588"/>
                  </a:lnTo>
                  <a:cubicBezTo>
                    <a:pt x="1389" y="1588"/>
                    <a:pt x="1588" y="1390"/>
                    <a:pt x="1588" y="1145"/>
                  </a:cubicBezTo>
                  <a:lnTo>
                    <a:pt x="1588" y="443"/>
                  </a:lnTo>
                  <a:cubicBezTo>
                    <a:pt x="1588" y="199"/>
                    <a:pt x="1389" y="1"/>
                    <a:pt x="1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1"/>
            <p:cNvSpPr/>
            <p:nvPr/>
          </p:nvSpPr>
          <p:spPr>
            <a:xfrm>
              <a:off x="5839604" y="4001528"/>
              <a:ext cx="121692" cy="65008"/>
            </a:xfrm>
            <a:custGeom>
              <a:avLst/>
              <a:gdLst/>
              <a:ahLst/>
              <a:cxnLst/>
              <a:rect l="l" t="t" r="r" b="b"/>
              <a:pathLst>
                <a:path w="3669" h="1960" extrusionOk="0">
                  <a:moveTo>
                    <a:pt x="2524" y="0"/>
                  </a:moveTo>
                  <a:cubicBezTo>
                    <a:pt x="2377" y="0"/>
                    <a:pt x="2258" y="120"/>
                    <a:pt x="2258" y="266"/>
                  </a:cubicBezTo>
                  <a:lnTo>
                    <a:pt x="2258" y="1428"/>
                  </a:lnTo>
                  <a:lnTo>
                    <a:pt x="1910" y="1428"/>
                  </a:lnTo>
                  <a:lnTo>
                    <a:pt x="1910" y="826"/>
                  </a:lnTo>
                  <a:cubicBezTo>
                    <a:pt x="1910" y="679"/>
                    <a:pt x="1791" y="560"/>
                    <a:pt x="1644" y="560"/>
                  </a:cubicBezTo>
                  <a:cubicBezTo>
                    <a:pt x="1497" y="560"/>
                    <a:pt x="1378" y="679"/>
                    <a:pt x="1378" y="826"/>
                  </a:cubicBezTo>
                  <a:lnTo>
                    <a:pt x="1378" y="1428"/>
                  </a:lnTo>
                  <a:lnTo>
                    <a:pt x="1030" y="1428"/>
                  </a:lnTo>
                  <a:lnTo>
                    <a:pt x="1030" y="1230"/>
                  </a:lnTo>
                  <a:cubicBezTo>
                    <a:pt x="1030" y="1084"/>
                    <a:pt x="912" y="965"/>
                    <a:pt x="765" y="965"/>
                  </a:cubicBezTo>
                  <a:cubicBezTo>
                    <a:pt x="618" y="965"/>
                    <a:pt x="499" y="1085"/>
                    <a:pt x="499" y="1230"/>
                  </a:cubicBezTo>
                  <a:lnTo>
                    <a:pt x="499" y="1428"/>
                  </a:lnTo>
                  <a:lnTo>
                    <a:pt x="266" y="1428"/>
                  </a:lnTo>
                  <a:cubicBezTo>
                    <a:pt x="119" y="1428"/>
                    <a:pt x="0" y="1547"/>
                    <a:pt x="0" y="1694"/>
                  </a:cubicBezTo>
                  <a:cubicBezTo>
                    <a:pt x="0" y="1840"/>
                    <a:pt x="119" y="1959"/>
                    <a:pt x="266" y="1959"/>
                  </a:cubicBezTo>
                  <a:lnTo>
                    <a:pt x="3404" y="1959"/>
                  </a:lnTo>
                  <a:cubicBezTo>
                    <a:pt x="3543" y="1959"/>
                    <a:pt x="3655" y="1854"/>
                    <a:pt x="3668" y="1718"/>
                  </a:cubicBezTo>
                  <a:cubicBezTo>
                    <a:pt x="3669" y="1710"/>
                    <a:pt x="3669" y="1702"/>
                    <a:pt x="3669" y="1694"/>
                  </a:cubicBezTo>
                  <a:lnTo>
                    <a:pt x="3669" y="574"/>
                  </a:lnTo>
                  <a:cubicBezTo>
                    <a:pt x="3669" y="429"/>
                    <a:pt x="3550" y="309"/>
                    <a:pt x="3403" y="309"/>
                  </a:cubicBezTo>
                  <a:cubicBezTo>
                    <a:pt x="3256" y="309"/>
                    <a:pt x="3137" y="429"/>
                    <a:pt x="3137" y="575"/>
                  </a:cubicBezTo>
                  <a:lnTo>
                    <a:pt x="3137" y="1428"/>
                  </a:lnTo>
                  <a:lnTo>
                    <a:pt x="2790" y="1428"/>
                  </a:lnTo>
                  <a:lnTo>
                    <a:pt x="2790" y="266"/>
                  </a:lnTo>
                  <a:cubicBezTo>
                    <a:pt x="2790" y="120"/>
                    <a:pt x="2671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1"/>
            <p:cNvSpPr/>
            <p:nvPr/>
          </p:nvSpPr>
          <p:spPr>
            <a:xfrm>
              <a:off x="5870019" y="4089057"/>
              <a:ext cx="17711" cy="17678"/>
            </a:xfrm>
            <a:custGeom>
              <a:avLst/>
              <a:gdLst/>
              <a:ahLst/>
              <a:cxnLst/>
              <a:rect l="l" t="t" r="r" b="b"/>
              <a:pathLst>
                <a:path w="534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3" y="196"/>
                    <a:pt x="504" y="127"/>
                    <a:pt x="454" y="78"/>
                  </a:cubicBezTo>
                  <a:cubicBezTo>
                    <a:pt x="405" y="29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1"/>
            <p:cNvSpPr/>
            <p:nvPr/>
          </p:nvSpPr>
          <p:spPr>
            <a:xfrm>
              <a:off x="5906835" y="408905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0"/>
                  </a:moveTo>
                  <a:cubicBezTo>
                    <a:pt x="196" y="0"/>
                    <a:pt x="127" y="29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8" y="503"/>
                    <a:pt x="196" y="532"/>
                    <a:pt x="266" y="532"/>
                  </a:cubicBezTo>
                  <a:cubicBezTo>
                    <a:pt x="337" y="532"/>
                    <a:pt x="405" y="503"/>
                    <a:pt x="455" y="454"/>
                  </a:cubicBezTo>
                  <a:cubicBezTo>
                    <a:pt x="504" y="405"/>
                    <a:pt x="532" y="336"/>
                    <a:pt x="532" y="266"/>
                  </a:cubicBezTo>
                  <a:cubicBezTo>
                    <a:pt x="532" y="196"/>
                    <a:pt x="504" y="127"/>
                    <a:pt x="455" y="78"/>
                  </a:cubicBezTo>
                  <a:cubicBezTo>
                    <a:pt x="405" y="29"/>
                    <a:pt x="337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5943617" y="408905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0"/>
                  </a:moveTo>
                  <a:cubicBezTo>
                    <a:pt x="197" y="0"/>
                    <a:pt x="129" y="29"/>
                    <a:pt x="79" y="78"/>
                  </a:cubicBezTo>
                  <a:cubicBezTo>
                    <a:pt x="30" y="127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3"/>
                    <a:pt x="197" y="532"/>
                    <a:pt x="267" y="532"/>
                  </a:cubicBezTo>
                  <a:cubicBezTo>
                    <a:pt x="338" y="532"/>
                    <a:pt x="406" y="503"/>
                    <a:pt x="456" y="454"/>
                  </a:cubicBezTo>
                  <a:cubicBezTo>
                    <a:pt x="505" y="405"/>
                    <a:pt x="533" y="336"/>
                    <a:pt x="533" y="266"/>
                  </a:cubicBezTo>
                  <a:cubicBezTo>
                    <a:pt x="533" y="196"/>
                    <a:pt x="504" y="127"/>
                    <a:pt x="456" y="78"/>
                  </a:cubicBezTo>
                  <a:cubicBezTo>
                    <a:pt x="406" y="29"/>
                    <a:pt x="33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5439405" y="4243717"/>
              <a:ext cx="521891" cy="283118"/>
            </a:xfrm>
            <a:custGeom>
              <a:avLst/>
              <a:gdLst/>
              <a:ahLst/>
              <a:cxnLst/>
              <a:rect l="l" t="t" r="r" b="b"/>
              <a:pathLst>
                <a:path w="15735" h="8536" extrusionOk="0">
                  <a:moveTo>
                    <a:pt x="9236" y="672"/>
                  </a:moveTo>
                  <a:lnTo>
                    <a:pt x="9236" y="672"/>
                  </a:lnTo>
                  <a:cubicBezTo>
                    <a:pt x="11475" y="1079"/>
                    <a:pt x="13485" y="2359"/>
                    <a:pt x="14805" y="4268"/>
                  </a:cubicBezTo>
                  <a:cubicBezTo>
                    <a:pt x="14158" y="5203"/>
                    <a:pt x="13346" y="5987"/>
                    <a:pt x="12422" y="6591"/>
                  </a:cubicBezTo>
                  <a:lnTo>
                    <a:pt x="11930" y="5982"/>
                  </a:lnTo>
                  <a:cubicBezTo>
                    <a:pt x="11877" y="5918"/>
                    <a:pt x="11800" y="5884"/>
                    <a:pt x="11723" y="5884"/>
                  </a:cubicBezTo>
                  <a:cubicBezTo>
                    <a:pt x="11664" y="5884"/>
                    <a:pt x="11605" y="5903"/>
                    <a:pt x="11556" y="5942"/>
                  </a:cubicBezTo>
                  <a:cubicBezTo>
                    <a:pt x="11441" y="6035"/>
                    <a:pt x="11424" y="6202"/>
                    <a:pt x="11516" y="6316"/>
                  </a:cubicBezTo>
                  <a:lnTo>
                    <a:pt x="11964" y="6872"/>
                  </a:lnTo>
                  <a:cubicBezTo>
                    <a:pt x="11123" y="7350"/>
                    <a:pt x="10203" y="7687"/>
                    <a:pt x="9241" y="7862"/>
                  </a:cubicBezTo>
                  <a:cubicBezTo>
                    <a:pt x="10630" y="7261"/>
                    <a:pt x="11604" y="5876"/>
                    <a:pt x="11604" y="4268"/>
                  </a:cubicBezTo>
                  <a:cubicBezTo>
                    <a:pt x="11604" y="3901"/>
                    <a:pt x="11554" y="3538"/>
                    <a:pt x="11453" y="3189"/>
                  </a:cubicBezTo>
                  <a:cubicBezTo>
                    <a:pt x="11420" y="3073"/>
                    <a:pt x="11314" y="2996"/>
                    <a:pt x="11199" y="2996"/>
                  </a:cubicBezTo>
                  <a:cubicBezTo>
                    <a:pt x="11174" y="2996"/>
                    <a:pt x="11150" y="3000"/>
                    <a:pt x="11125" y="3007"/>
                  </a:cubicBezTo>
                  <a:cubicBezTo>
                    <a:pt x="10984" y="3047"/>
                    <a:pt x="10902" y="3194"/>
                    <a:pt x="10943" y="3335"/>
                  </a:cubicBezTo>
                  <a:cubicBezTo>
                    <a:pt x="11029" y="3637"/>
                    <a:pt x="11072" y="3951"/>
                    <a:pt x="11072" y="4268"/>
                  </a:cubicBezTo>
                  <a:cubicBezTo>
                    <a:pt x="11072" y="6134"/>
                    <a:pt x="9554" y="7653"/>
                    <a:pt x="7688" y="7653"/>
                  </a:cubicBezTo>
                  <a:cubicBezTo>
                    <a:pt x="5822" y="7653"/>
                    <a:pt x="4303" y="6134"/>
                    <a:pt x="4303" y="4268"/>
                  </a:cubicBezTo>
                  <a:cubicBezTo>
                    <a:pt x="4303" y="2401"/>
                    <a:pt x="5822" y="883"/>
                    <a:pt x="7688" y="883"/>
                  </a:cubicBezTo>
                  <a:cubicBezTo>
                    <a:pt x="8634" y="883"/>
                    <a:pt x="9512" y="1264"/>
                    <a:pt x="10160" y="1956"/>
                  </a:cubicBezTo>
                  <a:cubicBezTo>
                    <a:pt x="10212" y="2011"/>
                    <a:pt x="10282" y="2039"/>
                    <a:pt x="10353" y="2039"/>
                  </a:cubicBezTo>
                  <a:cubicBezTo>
                    <a:pt x="10418" y="2039"/>
                    <a:pt x="10484" y="2016"/>
                    <a:pt x="10535" y="1968"/>
                  </a:cubicBezTo>
                  <a:cubicBezTo>
                    <a:pt x="10642" y="1867"/>
                    <a:pt x="10648" y="1699"/>
                    <a:pt x="10548" y="1592"/>
                  </a:cubicBezTo>
                  <a:cubicBezTo>
                    <a:pt x="10176" y="1195"/>
                    <a:pt x="9727" y="884"/>
                    <a:pt x="9236" y="672"/>
                  </a:cubicBezTo>
                  <a:close/>
                  <a:moveTo>
                    <a:pt x="6135" y="672"/>
                  </a:moveTo>
                  <a:lnTo>
                    <a:pt x="6135" y="672"/>
                  </a:lnTo>
                  <a:cubicBezTo>
                    <a:pt x="4746" y="1275"/>
                    <a:pt x="3771" y="2660"/>
                    <a:pt x="3771" y="4268"/>
                  </a:cubicBezTo>
                  <a:cubicBezTo>
                    <a:pt x="3771" y="5876"/>
                    <a:pt x="4746" y="7261"/>
                    <a:pt x="6135" y="7863"/>
                  </a:cubicBezTo>
                  <a:cubicBezTo>
                    <a:pt x="3898" y="7455"/>
                    <a:pt x="1889" y="6174"/>
                    <a:pt x="571" y="4268"/>
                  </a:cubicBezTo>
                  <a:cubicBezTo>
                    <a:pt x="1889" y="2361"/>
                    <a:pt x="3898" y="1081"/>
                    <a:pt x="6135" y="672"/>
                  </a:cubicBezTo>
                  <a:close/>
                  <a:moveTo>
                    <a:pt x="7687" y="1"/>
                  </a:moveTo>
                  <a:cubicBezTo>
                    <a:pt x="4657" y="1"/>
                    <a:pt x="1825" y="1496"/>
                    <a:pt x="110" y="4000"/>
                  </a:cubicBezTo>
                  <a:cubicBezTo>
                    <a:pt x="0" y="4160"/>
                    <a:pt x="0" y="4376"/>
                    <a:pt x="110" y="4537"/>
                  </a:cubicBezTo>
                  <a:cubicBezTo>
                    <a:pt x="1825" y="7041"/>
                    <a:pt x="4657" y="8536"/>
                    <a:pt x="7687" y="8536"/>
                  </a:cubicBezTo>
                  <a:cubicBezTo>
                    <a:pt x="9333" y="8536"/>
                    <a:pt x="10920" y="8094"/>
                    <a:pt x="12302" y="7291"/>
                  </a:cubicBezTo>
                  <a:lnTo>
                    <a:pt x="13047" y="8214"/>
                  </a:lnTo>
                  <a:cubicBezTo>
                    <a:pt x="13160" y="8352"/>
                    <a:pt x="13363" y="8450"/>
                    <a:pt x="13543" y="8450"/>
                  </a:cubicBezTo>
                  <a:lnTo>
                    <a:pt x="15470" y="8450"/>
                  </a:lnTo>
                  <a:cubicBezTo>
                    <a:pt x="15616" y="8450"/>
                    <a:pt x="15735" y="8331"/>
                    <a:pt x="15735" y="8184"/>
                  </a:cubicBezTo>
                  <a:cubicBezTo>
                    <a:pt x="15735" y="8037"/>
                    <a:pt x="15616" y="7918"/>
                    <a:pt x="15469" y="7918"/>
                  </a:cubicBezTo>
                  <a:lnTo>
                    <a:pt x="13544" y="7918"/>
                  </a:lnTo>
                  <a:cubicBezTo>
                    <a:pt x="13522" y="7916"/>
                    <a:pt x="13475" y="7894"/>
                    <a:pt x="13461" y="7879"/>
                  </a:cubicBezTo>
                  <a:lnTo>
                    <a:pt x="12757" y="7007"/>
                  </a:lnTo>
                  <a:cubicBezTo>
                    <a:pt x="13731" y="6362"/>
                    <a:pt x="14586" y="5529"/>
                    <a:pt x="15265" y="4536"/>
                  </a:cubicBezTo>
                  <a:cubicBezTo>
                    <a:pt x="15376" y="4374"/>
                    <a:pt x="15376" y="4162"/>
                    <a:pt x="15265" y="4000"/>
                  </a:cubicBezTo>
                  <a:cubicBezTo>
                    <a:pt x="13551" y="1496"/>
                    <a:pt x="10718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5873866" y="4532341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370" y="532"/>
                  </a:lnTo>
                  <a:cubicBezTo>
                    <a:pt x="2517" y="532"/>
                    <a:pt x="2636" y="413"/>
                    <a:pt x="2636" y="266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5873866" y="4558377"/>
              <a:ext cx="87430" cy="17678"/>
            </a:xfrm>
            <a:custGeom>
              <a:avLst/>
              <a:gdLst/>
              <a:ahLst/>
              <a:cxnLst/>
              <a:rect l="l" t="t" r="r" b="b"/>
              <a:pathLst>
                <a:path w="2636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2370" y="533"/>
                  </a:lnTo>
                  <a:cubicBezTo>
                    <a:pt x="2517" y="533"/>
                    <a:pt x="2636" y="413"/>
                    <a:pt x="2636" y="267"/>
                  </a:cubicBezTo>
                  <a:cubicBezTo>
                    <a:pt x="2636" y="120"/>
                    <a:pt x="2517" y="1"/>
                    <a:pt x="2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5873866" y="4584447"/>
              <a:ext cx="87430" cy="17645"/>
            </a:xfrm>
            <a:custGeom>
              <a:avLst/>
              <a:gdLst/>
              <a:ahLst/>
              <a:cxnLst/>
              <a:rect l="l" t="t" r="r" b="b"/>
              <a:pathLst>
                <a:path w="2636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5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2370" y="531"/>
                  </a:lnTo>
                  <a:cubicBezTo>
                    <a:pt x="2517" y="531"/>
                    <a:pt x="2636" y="412"/>
                    <a:pt x="2636" y="265"/>
                  </a:cubicBezTo>
                  <a:cubicBezTo>
                    <a:pt x="2636" y="119"/>
                    <a:pt x="2517" y="0"/>
                    <a:pt x="2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9" name="Google Shape;1769;p51"/>
          <p:cNvSpPr txBox="1"/>
          <p:nvPr/>
        </p:nvSpPr>
        <p:spPr>
          <a:xfrm>
            <a:off x="4318150" y="1830025"/>
            <a:ext cx="264024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NORMALIZATION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1" name="Google Shape;1771;p51"/>
          <p:cNvSpPr txBox="1"/>
          <p:nvPr/>
        </p:nvSpPr>
        <p:spPr>
          <a:xfrm>
            <a:off x="4318149" y="2598700"/>
            <a:ext cx="278867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MISSING VALUE’S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3" name="Google Shape;1773;p51"/>
          <p:cNvSpPr txBox="1"/>
          <p:nvPr/>
        </p:nvSpPr>
        <p:spPr>
          <a:xfrm>
            <a:off x="4318150" y="3367374"/>
            <a:ext cx="3031728" cy="829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 smtClean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BATCH PROCESSING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75" name="Google Shape;1775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8" name="Google Shape;1778;p51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79" name="Google Shape;1779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1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95" name="Google Shape;1795;p51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1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1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1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1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1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1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2" name="Google Shape;1802;p51"/>
          <p:cNvGrpSpPr/>
          <p:nvPr/>
        </p:nvGrpSpPr>
        <p:grpSpPr>
          <a:xfrm>
            <a:off x="3702586" y="3426738"/>
            <a:ext cx="392377" cy="365773"/>
            <a:chOff x="4002290" y="2305475"/>
            <a:chExt cx="601990" cy="567794"/>
          </a:xfrm>
        </p:grpSpPr>
        <p:sp>
          <p:nvSpPr>
            <p:cNvPr id="1803" name="Google Shape;1803;p51"/>
            <p:cNvSpPr/>
            <p:nvPr/>
          </p:nvSpPr>
          <p:spPr>
            <a:xfrm>
              <a:off x="4123717" y="2467995"/>
              <a:ext cx="36086" cy="55058"/>
            </a:xfrm>
            <a:custGeom>
              <a:avLst/>
              <a:gdLst/>
              <a:ahLst/>
              <a:cxnLst/>
              <a:rect l="l" t="t" r="r" b="b"/>
              <a:pathLst>
                <a:path w="1088" h="1660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1039"/>
                  </a:lnTo>
                  <a:cubicBezTo>
                    <a:pt x="1" y="1381"/>
                    <a:pt x="244" y="1659"/>
                    <a:pt x="544" y="1659"/>
                  </a:cubicBezTo>
                  <a:lnTo>
                    <a:pt x="821" y="1659"/>
                  </a:lnTo>
                  <a:cubicBezTo>
                    <a:pt x="968" y="1659"/>
                    <a:pt x="1087" y="1540"/>
                    <a:pt x="1087" y="1393"/>
                  </a:cubicBezTo>
                  <a:cubicBezTo>
                    <a:pt x="1087" y="1247"/>
                    <a:pt x="968" y="1128"/>
                    <a:pt x="821" y="1128"/>
                  </a:cubicBezTo>
                  <a:lnTo>
                    <a:pt x="559" y="1128"/>
                  </a:lnTo>
                  <a:cubicBezTo>
                    <a:pt x="549" y="1116"/>
                    <a:pt x="533" y="1085"/>
                    <a:pt x="533" y="1039"/>
                  </a:cubicBez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1"/>
            <p:cNvSpPr/>
            <p:nvPr/>
          </p:nvSpPr>
          <p:spPr>
            <a:xfrm>
              <a:off x="4077382" y="2453269"/>
              <a:ext cx="17678" cy="39337"/>
            </a:xfrm>
            <a:custGeom>
              <a:avLst/>
              <a:gdLst/>
              <a:ahLst/>
              <a:cxnLst/>
              <a:rect l="l" t="t" r="r" b="b"/>
              <a:pathLst>
                <a:path w="533" h="1186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20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1"/>
            <p:cNvSpPr/>
            <p:nvPr/>
          </p:nvSpPr>
          <p:spPr>
            <a:xfrm>
              <a:off x="4180002" y="2453269"/>
              <a:ext cx="17645" cy="39337"/>
            </a:xfrm>
            <a:custGeom>
              <a:avLst/>
              <a:gdLst/>
              <a:ahLst/>
              <a:cxnLst/>
              <a:rect l="l" t="t" r="r" b="b"/>
              <a:pathLst>
                <a:path w="532" h="1186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920"/>
                  </a:lnTo>
                  <a:cubicBezTo>
                    <a:pt x="0" y="1066"/>
                    <a:pt x="119" y="1185"/>
                    <a:pt x="266" y="1185"/>
                  </a:cubicBezTo>
                  <a:cubicBezTo>
                    <a:pt x="413" y="1185"/>
                    <a:pt x="532" y="1066"/>
                    <a:pt x="532" y="920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1"/>
            <p:cNvSpPr/>
            <p:nvPr/>
          </p:nvSpPr>
          <p:spPr>
            <a:xfrm>
              <a:off x="4093733" y="2536884"/>
              <a:ext cx="87595" cy="31708"/>
            </a:xfrm>
            <a:custGeom>
              <a:avLst/>
              <a:gdLst/>
              <a:ahLst/>
              <a:cxnLst/>
              <a:rect l="l" t="t" r="r" b="b"/>
              <a:pathLst>
                <a:path w="2641" h="956" extrusionOk="0">
                  <a:moveTo>
                    <a:pt x="292" y="1"/>
                  </a:moveTo>
                  <a:cubicBezTo>
                    <a:pt x="224" y="1"/>
                    <a:pt x="156" y="26"/>
                    <a:pt x="104" y="78"/>
                  </a:cubicBezTo>
                  <a:cubicBezTo>
                    <a:pt x="0" y="183"/>
                    <a:pt x="1" y="350"/>
                    <a:pt x="105" y="454"/>
                  </a:cubicBezTo>
                  <a:cubicBezTo>
                    <a:pt x="440" y="789"/>
                    <a:pt x="880" y="955"/>
                    <a:pt x="1321" y="955"/>
                  </a:cubicBezTo>
                  <a:cubicBezTo>
                    <a:pt x="1760" y="955"/>
                    <a:pt x="2201" y="789"/>
                    <a:pt x="2535" y="454"/>
                  </a:cubicBezTo>
                  <a:cubicBezTo>
                    <a:pt x="2640" y="350"/>
                    <a:pt x="2640" y="183"/>
                    <a:pt x="2536" y="78"/>
                  </a:cubicBezTo>
                  <a:cubicBezTo>
                    <a:pt x="2485" y="26"/>
                    <a:pt x="2416" y="1"/>
                    <a:pt x="2348" y="1"/>
                  </a:cubicBezTo>
                  <a:cubicBezTo>
                    <a:pt x="2280" y="1"/>
                    <a:pt x="2212" y="26"/>
                    <a:pt x="2161" y="78"/>
                  </a:cubicBezTo>
                  <a:cubicBezTo>
                    <a:pt x="1929" y="309"/>
                    <a:pt x="1625" y="424"/>
                    <a:pt x="1321" y="424"/>
                  </a:cubicBezTo>
                  <a:cubicBezTo>
                    <a:pt x="1016" y="424"/>
                    <a:pt x="712" y="309"/>
                    <a:pt x="480" y="78"/>
                  </a:cubicBezTo>
                  <a:cubicBezTo>
                    <a:pt x="428" y="26"/>
                    <a:pt x="360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1"/>
            <p:cNvSpPr/>
            <p:nvPr/>
          </p:nvSpPr>
          <p:spPr>
            <a:xfrm>
              <a:off x="4002290" y="2305475"/>
              <a:ext cx="601990" cy="567794"/>
            </a:xfrm>
            <a:custGeom>
              <a:avLst/>
              <a:gdLst/>
              <a:ahLst/>
              <a:cxnLst/>
              <a:rect l="l" t="t" r="r" b="b"/>
              <a:pathLst>
                <a:path w="18150" h="17119" extrusionOk="0">
                  <a:moveTo>
                    <a:pt x="4172" y="532"/>
                  </a:moveTo>
                  <a:cubicBezTo>
                    <a:pt x="4485" y="532"/>
                    <a:pt x="4740" y="785"/>
                    <a:pt x="4740" y="1096"/>
                  </a:cubicBezTo>
                  <a:lnTo>
                    <a:pt x="4740" y="1406"/>
                  </a:lnTo>
                  <a:cubicBezTo>
                    <a:pt x="4515" y="1393"/>
                    <a:pt x="4296" y="1389"/>
                    <a:pt x="4093" y="1389"/>
                  </a:cubicBezTo>
                  <a:lnTo>
                    <a:pt x="4061" y="1389"/>
                  </a:lnTo>
                  <a:cubicBezTo>
                    <a:pt x="3375" y="1389"/>
                    <a:pt x="2506" y="1430"/>
                    <a:pt x="1870" y="1751"/>
                  </a:cubicBezTo>
                  <a:cubicBezTo>
                    <a:pt x="1687" y="1844"/>
                    <a:pt x="1531" y="1955"/>
                    <a:pt x="1398" y="2087"/>
                  </a:cubicBezTo>
                  <a:lnTo>
                    <a:pt x="1398" y="1096"/>
                  </a:lnTo>
                  <a:cubicBezTo>
                    <a:pt x="1398" y="785"/>
                    <a:pt x="1653" y="532"/>
                    <a:pt x="1966" y="532"/>
                  </a:cubicBezTo>
                  <a:close/>
                  <a:moveTo>
                    <a:pt x="5558" y="891"/>
                  </a:moveTo>
                  <a:cubicBezTo>
                    <a:pt x="6219" y="891"/>
                    <a:pt x="6756" y="1426"/>
                    <a:pt x="6756" y="2083"/>
                  </a:cubicBezTo>
                  <a:lnTo>
                    <a:pt x="6756" y="2087"/>
                  </a:lnTo>
                  <a:cubicBezTo>
                    <a:pt x="6623" y="1955"/>
                    <a:pt x="6467" y="1844"/>
                    <a:pt x="6284" y="1751"/>
                  </a:cubicBezTo>
                  <a:cubicBezTo>
                    <a:pt x="5984" y="1600"/>
                    <a:pt x="5632" y="1511"/>
                    <a:pt x="5272" y="1460"/>
                  </a:cubicBezTo>
                  <a:lnTo>
                    <a:pt x="5272" y="1096"/>
                  </a:lnTo>
                  <a:cubicBezTo>
                    <a:pt x="5272" y="1040"/>
                    <a:pt x="5267" y="983"/>
                    <a:pt x="5258" y="929"/>
                  </a:cubicBezTo>
                  <a:cubicBezTo>
                    <a:pt x="5356" y="904"/>
                    <a:pt x="5456" y="891"/>
                    <a:pt x="5558" y="891"/>
                  </a:cubicBezTo>
                  <a:close/>
                  <a:moveTo>
                    <a:pt x="7537" y="2592"/>
                  </a:moveTo>
                  <a:lnTo>
                    <a:pt x="7537" y="3178"/>
                  </a:lnTo>
                  <a:lnTo>
                    <a:pt x="7288" y="3178"/>
                  </a:lnTo>
                  <a:lnTo>
                    <a:pt x="7288" y="2592"/>
                  </a:lnTo>
                  <a:close/>
                  <a:moveTo>
                    <a:pt x="14299" y="5359"/>
                  </a:moveTo>
                  <a:lnTo>
                    <a:pt x="14299" y="5731"/>
                  </a:lnTo>
                  <a:lnTo>
                    <a:pt x="13120" y="5731"/>
                  </a:lnTo>
                  <a:lnTo>
                    <a:pt x="13120" y="5359"/>
                  </a:lnTo>
                  <a:close/>
                  <a:moveTo>
                    <a:pt x="866" y="5052"/>
                  </a:moveTo>
                  <a:lnTo>
                    <a:pt x="866" y="6047"/>
                  </a:lnTo>
                  <a:cubicBezTo>
                    <a:pt x="866" y="6113"/>
                    <a:pt x="868" y="6178"/>
                    <a:pt x="872" y="6243"/>
                  </a:cubicBezTo>
                  <a:cubicBezTo>
                    <a:pt x="671" y="6141"/>
                    <a:pt x="532" y="5933"/>
                    <a:pt x="532" y="5694"/>
                  </a:cubicBezTo>
                  <a:lnTo>
                    <a:pt x="532" y="5598"/>
                  </a:lnTo>
                  <a:cubicBezTo>
                    <a:pt x="532" y="5360"/>
                    <a:pt x="668" y="5155"/>
                    <a:pt x="866" y="5052"/>
                  </a:cubicBezTo>
                  <a:close/>
                  <a:moveTo>
                    <a:pt x="7288" y="5052"/>
                  </a:moveTo>
                  <a:cubicBezTo>
                    <a:pt x="7486" y="5155"/>
                    <a:pt x="7622" y="5360"/>
                    <a:pt x="7622" y="5598"/>
                  </a:cubicBezTo>
                  <a:lnTo>
                    <a:pt x="7622" y="5694"/>
                  </a:lnTo>
                  <a:cubicBezTo>
                    <a:pt x="7622" y="5933"/>
                    <a:pt x="7483" y="6141"/>
                    <a:pt x="7282" y="6243"/>
                  </a:cubicBezTo>
                  <a:cubicBezTo>
                    <a:pt x="7286" y="6178"/>
                    <a:pt x="7288" y="6113"/>
                    <a:pt x="7288" y="6046"/>
                  </a:cubicBezTo>
                  <a:lnTo>
                    <a:pt x="7288" y="5052"/>
                  </a:lnTo>
                  <a:close/>
                  <a:moveTo>
                    <a:pt x="10076" y="7666"/>
                  </a:moveTo>
                  <a:cubicBezTo>
                    <a:pt x="10074" y="7720"/>
                    <a:pt x="10072" y="7773"/>
                    <a:pt x="10072" y="7826"/>
                  </a:cubicBezTo>
                  <a:lnTo>
                    <a:pt x="10072" y="8252"/>
                  </a:lnTo>
                  <a:lnTo>
                    <a:pt x="9810" y="8252"/>
                  </a:lnTo>
                  <a:lnTo>
                    <a:pt x="9810" y="7666"/>
                  </a:lnTo>
                  <a:close/>
                  <a:moveTo>
                    <a:pt x="16096" y="8462"/>
                  </a:moveTo>
                  <a:cubicBezTo>
                    <a:pt x="16123" y="8462"/>
                    <a:pt x="16147" y="8485"/>
                    <a:pt x="16147" y="8512"/>
                  </a:cubicBezTo>
                  <a:lnTo>
                    <a:pt x="16147" y="8626"/>
                  </a:lnTo>
                  <a:lnTo>
                    <a:pt x="11272" y="8626"/>
                  </a:lnTo>
                  <a:lnTo>
                    <a:pt x="11272" y="8512"/>
                  </a:lnTo>
                  <a:cubicBezTo>
                    <a:pt x="11272" y="8485"/>
                    <a:pt x="11295" y="8462"/>
                    <a:pt x="11323" y="8462"/>
                  </a:cubicBezTo>
                  <a:close/>
                  <a:moveTo>
                    <a:pt x="4093" y="1921"/>
                  </a:moveTo>
                  <a:cubicBezTo>
                    <a:pt x="6035" y="1921"/>
                    <a:pt x="6756" y="2357"/>
                    <a:pt x="6756" y="3530"/>
                  </a:cubicBezTo>
                  <a:lnTo>
                    <a:pt x="6756" y="6046"/>
                  </a:lnTo>
                  <a:cubicBezTo>
                    <a:pt x="6756" y="7508"/>
                    <a:pt x="5561" y="8697"/>
                    <a:pt x="4093" y="8697"/>
                  </a:cubicBezTo>
                  <a:lnTo>
                    <a:pt x="4061" y="8697"/>
                  </a:lnTo>
                  <a:cubicBezTo>
                    <a:pt x="2592" y="8697"/>
                    <a:pt x="1398" y="7508"/>
                    <a:pt x="1398" y="6046"/>
                  </a:cubicBezTo>
                  <a:lnTo>
                    <a:pt x="1398" y="3530"/>
                  </a:lnTo>
                  <a:cubicBezTo>
                    <a:pt x="1398" y="2357"/>
                    <a:pt x="2120" y="1921"/>
                    <a:pt x="4061" y="1921"/>
                  </a:cubicBezTo>
                  <a:close/>
                  <a:moveTo>
                    <a:pt x="16147" y="9158"/>
                  </a:moveTo>
                  <a:lnTo>
                    <a:pt x="16147" y="11196"/>
                  </a:lnTo>
                  <a:cubicBezTo>
                    <a:pt x="16147" y="11224"/>
                    <a:pt x="16123" y="11246"/>
                    <a:pt x="16096" y="11246"/>
                  </a:cubicBezTo>
                  <a:lnTo>
                    <a:pt x="11323" y="11246"/>
                  </a:lnTo>
                  <a:cubicBezTo>
                    <a:pt x="11295" y="11246"/>
                    <a:pt x="11272" y="11224"/>
                    <a:pt x="11272" y="11196"/>
                  </a:cubicBezTo>
                  <a:lnTo>
                    <a:pt x="11272" y="9158"/>
                  </a:lnTo>
                  <a:close/>
                  <a:moveTo>
                    <a:pt x="10072" y="9350"/>
                  </a:moveTo>
                  <a:lnTo>
                    <a:pt x="10072" y="10784"/>
                  </a:lnTo>
                  <a:cubicBezTo>
                    <a:pt x="10072" y="10966"/>
                    <a:pt x="10089" y="11144"/>
                    <a:pt x="10120" y="11316"/>
                  </a:cubicBezTo>
                  <a:cubicBezTo>
                    <a:pt x="9935" y="11263"/>
                    <a:pt x="9801" y="11092"/>
                    <a:pt x="9801" y="10891"/>
                  </a:cubicBezTo>
                  <a:lnTo>
                    <a:pt x="9801" y="9759"/>
                  </a:lnTo>
                  <a:cubicBezTo>
                    <a:pt x="9801" y="9576"/>
                    <a:pt x="9913" y="9418"/>
                    <a:pt x="10072" y="9350"/>
                  </a:cubicBezTo>
                  <a:close/>
                  <a:moveTo>
                    <a:pt x="17346" y="9350"/>
                  </a:moveTo>
                  <a:cubicBezTo>
                    <a:pt x="17505" y="9418"/>
                    <a:pt x="17618" y="9575"/>
                    <a:pt x="17618" y="9759"/>
                  </a:cubicBezTo>
                  <a:lnTo>
                    <a:pt x="17618" y="10891"/>
                  </a:lnTo>
                  <a:cubicBezTo>
                    <a:pt x="17618" y="11092"/>
                    <a:pt x="17483" y="11263"/>
                    <a:pt x="17298" y="11316"/>
                  </a:cubicBezTo>
                  <a:cubicBezTo>
                    <a:pt x="17329" y="11144"/>
                    <a:pt x="17346" y="10966"/>
                    <a:pt x="17346" y="10784"/>
                  </a:cubicBezTo>
                  <a:lnTo>
                    <a:pt x="17346" y="9350"/>
                  </a:lnTo>
                  <a:close/>
                  <a:moveTo>
                    <a:pt x="11721" y="5765"/>
                  </a:moveTo>
                  <a:lnTo>
                    <a:pt x="11721" y="7930"/>
                  </a:lnTo>
                  <a:lnTo>
                    <a:pt x="11323" y="7930"/>
                  </a:lnTo>
                  <a:cubicBezTo>
                    <a:pt x="11001" y="7930"/>
                    <a:pt x="10740" y="8191"/>
                    <a:pt x="10740" y="8512"/>
                  </a:cubicBezTo>
                  <a:lnTo>
                    <a:pt x="10740" y="11196"/>
                  </a:lnTo>
                  <a:cubicBezTo>
                    <a:pt x="10740" y="11518"/>
                    <a:pt x="11001" y="11778"/>
                    <a:pt x="11323" y="11778"/>
                  </a:cubicBezTo>
                  <a:lnTo>
                    <a:pt x="11721" y="11778"/>
                  </a:lnTo>
                  <a:lnTo>
                    <a:pt x="11721" y="12845"/>
                  </a:lnTo>
                  <a:cubicBezTo>
                    <a:pt x="11048" y="12404"/>
                    <a:pt x="10604" y="11645"/>
                    <a:pt x="10604" y="10784"/>
                  </a:cubicBezTo>
                  <a:lnTo>
                    <a:pt x="10604" y="7826"/>
                  </a:lnTo>
                  <a:cubicBezTo>
                    <a:pt x="10604" y="6966"/>
                    <a:pt x="11048" y="6207"/>
                    <a:pt x="11721" y="5765"/>
                  </a:cubicBezTo>
                  <a:close/>
                  <a:moveTo>
                    <a:pt x="14831" y="5408"/>
                  </a:moveTo>
                  <a:cubicBezTo>
                    <a:pt x="14945" y="5431"/>
                    <a:pt x="15058" y="5463"/>
                    <a:pt x="15165" y="5501"/>
                  </a:cubicBezTo>
                  <a:lnTo>
                    <a:pt x="15165" y="6150"/>
                  </a:lnTo>
                  <a:cubicBezTo>
                    <a:pt x="15165" y="6297"/>
                    <a:pt x="15285" y="6415"/>
                    <a:pt x="15431" y="6415"/>
                  </a:cubicBezTo>
                  <a:cubicBezTo>
                    <a:pt x="15578" y="6415"/>
                    <a:pt x="15697" y="6295"/>
                    <a:pt x="15697" y="6150"/>
                  </a:cubicBezTo>
                  <a:lnTo>
                    <a:pt x="15697" y="5765"/>
                  </a:lnTo>
                  <a:cubicBezTo>
                    <a:pt x="16370" y="6207"/>
                    <a:pt x="16815" y="6966"/>
                    <a:pt x="16815" y="7826"/>
                  </a:cubicBezTo>
                  <a:lnTo>
                    <a:pt x="16815" y="10784"/>
                  </a:lnTo>
                  <a:cubicBezTo>
                    <a:pt x="16815" y="11645"/>
                    <a:pt x="16370" y="12404"/>
                    <a:pt x="15697" y="12845"/>
                  </a:cubicBezTo>
                  <a:lnTo>
                    <a:pt x="15697" y="11778"/>
                  </a:lnTo>
                  <a:lnTo>
                    <a:pt x="16096" y="11778"/>
                  </a:lnTo>
                  <a:cubicBezTo>
                    <a:pt x="16417" y="11778"/>
                    <a:pt x="16679" y="11518"/>
                    <a:pt x="16679" y="11196"/>
                  </a:cubicBezTo>
                  <a:lnTo>
                    <a:pt x="16679" y="8512"/>
                  </a:lnTo>
                  <a:cubicBezTo>
                    <a:pt x="16679" y="8191"/>
                    <a:pt x="16417" y="7930"/>
                    <a:pt x="16096" y="7930"/>
                  </a:cubicBezTo>
                  <a:lnTo>
                    <a:pt x="15697" y="7930"/>
                  </a:lnTo>
                  <a:lnTo>
                    <a:pt x="15697" y="7603"/>
                  </a:lnTo>
                  <a:cubicBezTo>
                    <a:pt x="15697" y="7456"/>
                    <a:pt x="15578" y="7337"/>
                    <a:pt x="15431" y="7337"/>
                  </a:cubicBezTo>
                  <a:cubicBezTo>
                    <a:pt x="15285" y="7337"/>
                    <a:pt x="15165" y="7456"/>
                    <a:pt x="15165" y="7603"/>
                  </a:cubicBezTo>
                  <a:lnTo>
                    <a:pt x="15165" y="7930"/>
                  </a:lnTo>
                  <a:lnTo>
                    <a:pt x="12253" y="7930"/>
                  </a:lnTo>
                  <a:lnTo>
                    <a:pt x="12253" y="5501"/>
                  </a:lnTo>
                  <a:cubicBezTo>
                    <a:pt x="12361" y="5463"/>
                    <a:pt x="12473" y="5431"/>
                    <a:pt x="12588" y="5408"/>
                  </a:cubicBezTo>
                  <a:lnTo>
                    <a:pt x="12588" y="5822"/>
                  </a:lnTo>
                  <a:cubicBezTo>
                    <a:pt x="12588" y="6066"/>
                    <a:pt x="12787" y="6263"/>
                    <a:pt x="13029" y="6263"/>
                  </a:cubicBezTo>
                  <a:lnTo>
                    <a:pt x="14389" y="6263"/>
                  </a:lnTo>
                  <a:cubicBezTo>
                    <a:pt x="14633" y="6263"/>
                    <a:pt x="14831" y="6066"/>
                    <a:pt x="14831" y="5822"/>
                  </a:cubicBezTo>
                  <a:lnTo>
                    <a:pt x="14831" y="5408"/>
                  </a:lnTo>
                  <a:close/>
                  <a:moveTo>
                    <a:pt x="15165" y="11778"/>
                  </a:moveTo>
                  <a:lnTo>
                    <a:pt x="15165" y="13110"/>
                  </a:lnTo>
                  <a:cubicBezTo>
                    <a:pt x="14907" y="13201"/>
                    <a:pt x="14628" y="13252"/>
                    <a:pt x="14339" y="13252"/>
                  </a:cubicBezTo>
                  <a:lnTo>
                    <a:pt x="13080" y="13252"/>
                  </a:lnTo>
                  <a:cubicBezTo>
                    <a:pt x="12790" y="13252"/>
                    <a:pt x="12511" y="13201"/>
                    <a:pt x="12253" y="13110"/>
                  </a:cubicBezTo>
                  <a:lnTo>
                    <a:pt x="12253" y="11778"/>
                  </a:lnTo>
                  <a:close/>
                  <a:moveTo>
                    <a:pt x="14686" y="13763"/>
                  </a:moveTo>
                  <a:lnTo>
                    <a:pt x="14686" y="14163"/>
                  </a:lnTo>
                  <a:lnTo>
                    <a:pt x="12732" y="14163"/>
                  </a:lnTo>
                  <a:lnTo>
                    <a:pt x="12732" y="13763"/>
                  </a:lnTo>
                  <a:cubicBezTo>
                    <a:pt x="12846" y="13775"/>
                    <a:pt x="12962" y="13784"/>
                    <a:pt x="13080" y="13784"/>
                  </a:cubicBezTo>
                  <a:lnTo>
                    <a:pt x="14339" y="13784"/>
                  </a:lnTo>
                  <a:cubicBezTo>
                    <a:pt x="14456" y="13784"/>
                    <a:pt x="14572" y="13775"/>
                    <a:pt x="14686" y="13763"/>
                  </a:cubicBezTo>
                  <a:close/>
                  <a:moveTo>
                    <a:pt x="16094" y="15780"/>
                  </a:moveTo>
                  <a:cubicBezTo>
                    <a:pt x="16245" y="15780"/>
                    <a:pt x="16368" y="15902"/>
                    <a:pt x="16368" y="16052"/>
                  </a:cubicBezTo>
                  <a:lnTo>
                    <a:pt x="16368" y="16588"/>
                  </a:lnTo>
                  <a:lnTo>
                    <a:pt x="11050" y="16588"/>
                  </a:lnTo>
                  <a:lnTo>
                    <a:pt x="11050" y="16052"/>
                  </a:lnTo>
                  <a:cubicBezTo>
                    <a:pt x="11050" y="15902"/>
                    <a:pt x="11174" y="15780"/>
                    <a:pt x="11324" y="15780"/>
                  </a:cubicBezTo>
                  <a:close/>
                  <a:moveTo>
                    <a:pt x="1965" y="1"/>
                  </a:moveTo>
                  <a:cubicBezTo>
                    <a:pt x="1359" y="1"/>
                    <a:pt x="866" y="491"/>
                    <a:pt x="866" y="1096"/>
                  </a:cubicBezTo>
                  <a:lnTo>
                    <a:pt x="866" y="4485"/>
                  </a:lnTo>
                  <a:cubicBezTo>
                    <a:pt x="369" y="4613"/>
                    <a:pt x="1" y="5062"/>
                    <a:pt x="1" y="5597"/>
                  </a:cubicBezTo>
                  <a:lnTo>
                    <a:pt x="1" y="5693"/>
                  </a:lnTo>
                  <a:cubicBezTo>
                    <a:pt x="1" y="6263"/>
                    <a:pt x="417" y="6736"/>
                    <a:pt x="964" y="6826"/>
                  </a:cubicBezTo>
                  <a:cubicBezTo>
                    <a:pt x="1208" y="7789"/>
                    <a:pt x="1894" y="8579"/>
                    <a:pt x="2794" y="8968"/>
                  </a:cubicBezTo>
                  <a:lnTo>
                    <a:pt x="2794" y="9309"/>
                  </a:lnTo>
                  <a:lnTo>
                    <a:pt x="1198" y="9309"/>
                  </a:lnTo>
                  <a:cubicBezTo>
                    <a:pt x="577" y="9309"/>
                    <a:pt x="70" y="9813"/>
                    <a:pt x="70" y="10433"/>
                  </a:cubicBezTo>
                  <a:lnTo>
                    <a:pt x="70" y="11353"/>
                  </a:lnTo>
                  <a:cubicBezTo>
                    <a:pt x="70" y="11549"/>
                    <a:pt x="229" y="11708"/>
                    <a:pt x="426" y="11708"/>
                  </a:cubicBezTo>
                  <a:lnTo>
                    <a:pt x="4913" y="11708"/>
                  </a:lnTo>
                  <a:cubicBezTo>
                    <a:pt x="5060" y="11708"/>
                    <a:pt x="5179" y="11589"/>
                    <a:pt x="5179" y="11443"/>
                  </a:cubicBezTo>
                  <a:cubicBezTo>
                    <a:pt x="5179" y="11296"/>
                    <a:pt x="5060" y="11177"/>
                    <a:pt x="4913" y="11177"/>
                  </a:cubicBezTo>
                  <a:lnTo>
                    <a:pt x="602" y="11177"/>
                  </a:lnTo>
                  <a:lnTo>
                    <a:pt x="602" y="10433"/>
                  </a:lnTo>
                  <a:cubicBezTo>
                    <a:pt x="602" y="10107"/>
                    <a:pt x="869" y="9841"/>
                    <a:pt x="1198" y="9841"/>
                  </a:cubicBezTo>
                  <a:lnTo>
                    <a:pt x="3060" y="9841"/>
                  </a:lnTo>
                  <a:cubicBezTo>
                    <a:pt x="3207" y="9841"/>
                    <a:pt x="3326" y="9722"/>
                    <a:pt x="3326" y="9575"/>
                  </a:cubicBezTo>
                  <a:lnTo>
                    <a:pt x="3326" y="9144"/>
                  </a:lnTo>
                  <a:cubicBezTo>
                    <a:pt x="3562" y="9200"/>
                    <a:pt x="3808" y="9229"/>
                    <a:pt x="4061" y="9229"/>
                  </a:cubicBezTo>
                  <a:lnTo>
                    <a:pt x="4093" y="9229"/>
                  </a:lnTo>
                  <a:cubicBezTo>
                    <a:pt x="4346" y="9229"/>
                    <a:pt x="4592" y="9200"/>
                    <a:pt x="4828" y="9144"/>
                  </a:cubicBezTo>
                  <a:lnTo>
                    <a:pt x="4828" y="9575"/>
                  </a:lnTo>
                  <a:cubicBezTo>
                    <a:pt x="4828" y="9722"/>
                    <a:pt x="4947" y="9841"/>
                    <a:pt x="5094" y="9841"/>
                  </a:cubicBezTo>
                  <a:lnTo>
                    <a:pt x="6957" y="9841"/>
                  </a:lnTo>
                  <a:cubicBezTo>
                    <a:pt x="7285" y="9841"/>
                    <a:pt x="7552" y="10107"/>
                    <a:pt x="7552" y="10433"/>
                  </a:cubicBezTo>
                  <a:lnTo>
                    <a:pt x="7552" y="11177"/>
                  </a:lnTo>
                  <a:lnTo>
                    <a:pt x="6437" y="11177"/>
                  </a:lnTo>
                  <a:cubicBezTo>
                    <a:pt x="6290" y="11177"/>
                    <a:pt x="6171" y="11296"/>
                    <a:pt x="6171" y="11443"/>
                  </a:cubicBezTo>
                  <a:cubicBezTo>
                    <a:pt x="6171" y="11589"/>
                    <a:pt x="6290" y="11708"/>
                    <a:pt x="6437" y="11708"/>
                  </a:cubicBezTo>
                  <a:lnTo>
                    <a:pt x="7729" y="11708"/>
                  </a:lnTo>
                  <a:cubicBezTo>
                    <a:pt x="7925" y="11708"/>
                    <a:pt x="8084" y="11549"/>
                    <a:pt x="8084" y="11353"/>
                  </a:cubicBezTo>
                  <a:lnTo>
                    <a:pt x="8084" y="10433"/>
                  </a:lnTo>
                  <a:cubicBezTo>
                    <a:pt x="8084" y="9813"/>
                    <a:pt x="7578" y="9309"/>
                    <a:pt x="6957" y="9309"/>
                  </a:cubicBezTo>
                  <a:lnTo>
                    <a:pt x="5360" y="9309"/>
                  </a:lnTo>
                  <a:lnTo>
                    <a:pt x="5360" y="8968"/>
                  </a:lnTo>
                  <a:cubicBezTo>
                    <a:pt x="6260" y="8579"/>
                    <a:pt x="6946" y="7789"/>
                    <a:pt x="7191" y="6826"/>
                  </a:cubicBezTo>
                  <a:cubicBezTo>
                    <a:pt x="7737" y="6736"/>
                    <a:pt x="8154" y="6263"/>
                    <a:pt x="8154" y="5693"/>
                  </a:cubicBezTo>
                  <a:lnTo>
                    <a:pt x="8154" y="5597"/>
                  </a:lnTo>
                  <a:cubicBezTo>
                    <a:pt x="8154" y="5062"/>
                    <a:pt x="7785" y="4613"/>
                    <a:pt x="7288" y="4485"/>
                  </a:cubicBezTo>
                  <a:lnTo>
                    <a:pt x="7288" y="3710"/>
                  </a:lnTo>
                  <a:lnTo>
                    <a:pt x="7626" y="3710"/>
                  </a:lnTo>
                  <a:cubicBezTo>
                    <a:pt x="7870" y="3710"/>
                    <a:pt x="8069" y="3512"/>
                    <a:pt x="8069" y="3268"/>
                  </a:cubicBezTo>
                  <a:lnTo>
                    <a:pt x="8069" y="3175"/>
                  </a:lnTo>
                  <a:lnTo>
                    <a:pt x="8459" y="3175"/>
                  </a:lnTo>
                  <a:lnTo>
                    <a:pt x="8459" y="7721"/>
                  </a:lnTo>
                  <a:cubicBezTo>
                    <a:pt x="8459" y="7965"/>
                    <a:pt x="8657" y="8163"/>
                    <a:pt x="8901" y="8163"/>
                  </a:cubicBezTo>
                  <a:lnTo>
                    <a:pt x="9277" y="8163"/>
                  </a:lnTo>
                  <a:lnTo>
                    <a:pt x="9277" y="8342"/>
                  </a:lnTo>
                  <a:cubicBezTo>
                    <a:pt x="9277" y="8586"/>
                    <a:pt x="9476" y="8784"/>
                    <a:pt x="9721" y="8784"/>
                  </a:cubicBezTo>
                  <a:lnTo>
                    <a:pt x="10072" y="8784"/>
                  </a:lnTo>
                  <a:lnTo>
                    <a:pt x="10072" y="8800"/>
                  </a:lnTo>
                  <a:cubicBezTo>
                    <a:pt x="9616" y="8881"/>
                    <a:pt x="9268" y="9280"/>
                    <a:pt x="9268" y="9759"/>
                  </a:cubicBezTo>
                  <a:lnTo>
                    <a:pt x="9268" y="10891"/>
                  </a:lnTo>
                  <a:cubicBezTo>
                    <a:pt x="9268" y="11428"/>
                    <a:pt x="9705" y="11866"/>
                    <a:pt x="10243" y="11866"/>
                  </a:cubicBezTo>
                  <a:lnTo>
                    <a:pt x="10275" y="11866"/>
                  </a:lnTo>
                  <a:cubicBezTo>
                    <a:pt x="10607" y="12718"/>
                    <a:pt x="11317" y="13382"/>
                    <a:pt x="12200" y="13652"/>
                  </a:cubicBezTo>
                  <a:lnTo>
                    <a:pt x="12200" y="14163"/>
                  </a:lnTo>
                  <a:lnTo>
                    <a:pt x="10324" y="14163"/>
                  </a:lnTo>
                  <a:cubicBezTo>
                    <a:pt x="9755" y="14163"/>
                    <a:pt x="9291" y="14624"/>
                    <a:pt x="9291" y="15193"/>
                  </a:cubicBezTo>
                  <a:lnTo>
                    <a:pt x="9291" y="16852"/>
                  </a:lnTo>
                  <a:cubicBezTo>
                    <a:pt x="9291" y="17000"/>
                    <a:pt x="9411" y="17118"/>
                    <a:pt x="9557" y="17118"/>
                  </a:cubicBezTo>
                  <a:lnTo>
                    <a:pt x="17860" y="17118"/>
                  </a:lnTo>
                  <a:cubicBezTo>
                    <a:pt x="18008" y="17118"/>
                    <a:pt x="18126" y="16999"/>
                    <a:pt x="18126" y="16852"/>
                  </a:cubicBezTo>
                  <a:lnTo>
                    <a:pt x="18126" y="15193"/>
                  </a:lnTo>
                  <a:cubicBezTo>
                    <a:pt x="18126" y="14625"/>
                    <a:pt x="17663" y="14163"/>
                    <a:pt x="17094" y="14163"/>
                  </a:cubicBezTo>
                  <a:lnTo>
                    <a:pt x="16788" y="14163"/>
                  </a:lnTo>
                  <a:cubicBezTo>
                    <a:pt x="16641" y="14163"/>
                    <a:pt x="16522" y="14281"/>
                    <a:pt x="16522" y="14428"/>
                  </a:cubicBezTo>
                  <a:cubicBezTo>
                    <a:pt x="16522" y="14575"/>
                    <a:pt x="16641" y="14694"/>
                    <a:pt x="16788" y="14694"/>
                  </a:cubicBezTo>
                  <a:lnTo>
                    <a:pt x="17094" y="14694"/>
                  </a:lnTo>
                  <a:cubicBezTo>
                    <a:pt x="17370" y="14694"/>
                    <a:pt x="17594" y="14918"/>
                    <a:pt x="17594" y="15193"/>
                  </a:cubicBezTo>
                  <a:lnTo>
                    <a:pt x="17594" y="16587"/>
                  </a:lnTo>
                  <a:lnTo>
                    <a:pt x="16899" y="16587"/>
                  </a:lnTo>
                  <a:lnTo>
                    <a:pt x="16899" y="16052"/>
                  </a:lnTo>
                  <a:cubicBezTo>
                    <a:pt x="16899" y="15608"/>
                    <a:pt x="16537" y="15248"/>
                    <a:pt x="16094" y="15248"/>
                  </a:cubicBezTo>
                  <a:lnTo>
                    <a:pt x="11324" y="15248"/>
                  </a:lnTo>
                  <a:cubicBezTo>
                    <a:pt x="10880" y="15248"/>
                    <a:pt x="10518" y="15608"/>
                    <a:pt x="10518" y="16052"/>
                  </a:cubicBezTo>
                  <a:lnTo>
                    <a:pt x="10518" y="16587"/>
                  </a:lnTo>
                  <a:lnTo>
                    <a:pt x="9823" y="16587"/>
                  </a:lnTo>
                  <a:lnTo>
                    <a:pt x="9823" y="15193"/>
                  </a:lnTo>
                  <a:cubicBezTo>
                    <a:pt x="9823" y="14918"/>
                    <a:pt x="10048" y="14694"/>
                    <a:pt x="10324" y="14694"/>
                  </a:cubicBezTo>
                  <a:lnTo>
                    <a:pt x="15406" y="14694"/>
                  </a:lnTo>
                  <a:cubicBezTo>
                    <a:pt x="15553" y="14694"/>
                    <a:pt x="15672" y="14575"/>
                    <a:pt x="15672" y="14428"/>
                  </a:cubicBezTo>
                  <a:cubicBezTo>
                    <a:pt x="15672" y="14281"/>
                    <a:pt x="15553" y="14163"/>
                    <a:pt x="15406" y="14163"/>
                  </a:cubicBezTo>
                  <a:lnTo>
                    <a:pt x="15218" y="14163"/>
                  </a:lnTo>
                  <a:lnTo>
                    <a:pt x="15218" y="13652"/>
                  </a:lnTo>
                  <a:cubicBezTo>
                    <a:pt x="16101" y="13383"/>
                    <a:pt x="16811" y="12718"/>
                    <a:pt x="17143" y="11866"/>
                  </a:cubicBezTo>
                  <a:lnTo>
                    <a:pt x="17175" y="11866"/>
                  </a:lnTo>
                  <a:cubicBezTo>
                    <a:pt x="17712" y="11866"/>
                    <a:pt x="18149" y="11428"/>
                    <a:pt x="18149" y="10891"/>
                  </a:cubicBezTo>
                  <a:lnTo>
                    <a:pt x="18149" y="9759"/>
                  </a:lnTo>
                  <a:cubicBezTo>
                    <a:pt x="18149" y="9280"/>
                    <a:pt x="17802" y="8881"/>
                    <a:pt x="17346" y="8800"/>
                  </a:cubicBezTo>
                  <a:lnTo>
                    <a:pt x="17346" y="7826"/>
                  </a:lnTo>
                  <a:cubicBezTo>
                    <a:pt x="17346" y="6173"/>
                    <a:pt x="15997" y="4827"/>
                    <a:pt x="14338" y="4827"/>
                  </a:cubicBezTo>
                  <a:lnTo>
                    <a:pt x="13080" y="4827"/>
                  </a:lnTo>
                  <a:cubicBezTo>
                    <a:pt x="11660" y="4827"/>
                    <a:pt x="10468" y="5813"/>
                    <a:pt x="10153" y="7134"/>
                  </a:cubicBezTo>
                  <a:lnTo>
                    <a:pt x="9721" y="7134"/>
                  </a:lnTo>
                  <a:cubicBezTo>
                    <a:pt x="9476" y="7134"/>
                    <a:pt x="9278" y="7334"/>
                    <a:pt x="9278" y="7578"/>
                  </a:cubicBezTo>
                  <a:lnTo>
                    <a:pt x="9278" y="7631"/>
                  </a:lnTo>
                  <a:lnTo>
                    <a:pt x="8991" y="7631"/>
                  </a:lnTo>
                  <a:lnTo>
                    <a:pt x="8991" y="3087"/>
                  </a:lnTo>
                  <a:cubicBezTo>
                    <a:pt x="8991" y="2843"/>
                    <a:pt x="8791" y="2643"/>
                    <a:pt x="8547" y="2643"/>
                  </a:cubicBezTo>
                  <a:lnTo>
                    <a:pt x="8069" y="2643"/>
                  </a:lnTo>
                  <a:lnTo>
                    <a:pt x="8069" y="2503"/>
                  </a:lnTo>
                  <a:cubicBezTo>
                    <a:pt x="8069" y="2258"/>
                    <a:pt x="7870" y="2060"/>
                    <a:pt x="7626" y="2060"/>
                  </a:cubicBezTo>
                  <a:lnTo>
                    <a:pt x="7287" y="2060"/>
                  </a:lnTo>
                  <a:cubicBezTo>
                    <a:pt x="7275" y="1120"/>
                    <a:pt x="6505" y="359"/>
                    <a:pt x="5558" y="359"/>
                  </a:cubicBezTo>
                  <a:cubicBezTo>
                    <a:pt x="5386" y="359"/>
                    <a:pt x="5214" y="386"/>
                    <a:pt x="5049" y="437"/>
                  </a:cubicBezTo>
                  <a:cubicBezTo>
                    <a:pt x="4849" y="172"/>
                    <a:pt x="4529" y="1"/>
                    <a:pt x="4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4384911" y="2616752"/>
              <a:ext cx="63980" cy="42852"/>
            </a:xfrm>
            <a:custGeom>
              <a:avLst/>
              <a:gdLst/>
              <a:ahLst/>
              <a:cxnLst/>
              <a:rect l="l" t="t" r="r" b="b"/>
              <a:pathLst>
                <a:path w="1929" h="1292" extrusionOk="0">
                  <a:moveTo>
                    <a:pt x="1396" y="533"/>
                  </a:moveTo>
                  <a:lnTo>
                    <a:pt x="1396" y="760"/>
                  </a:lnTo>
                  <a:lnTo>
                    <a:pt x="532" y="760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8" y="1125"/>
                    <a:pt x="1928" y="920"/>
                  </a:cubicBezTo>
                  <a:lnTo>
                    <a:pt x="1928" y="373"/>
                  </a:lnTo>
                  <a:cubicBezTo>
                    <a:pt x="1928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1"/>
            <p:cNvSpPr/>
            <p:nvPr/>
          </p:nvSpPr>
          <p:spPr>
            <a:xfrm>
              <a:off x="4465077" y="2616752"/>
              <a:ext cx="64013" cy="42852"/>
            </a:xfrm>
            <a:custGeom>
              <a:avLst/>
              <a:gdLst/>
              <a:ahLst/>
              <a:cxnLst/>
              <a:rect l="l" t="t" r="r" b="b"/>
              <a:pathLst>
                <a:path w="1930" h="1292" extrusionOk="0">
                  <a:moveTo>
                    <a:pt x="1397" y="533"/>
                  </a:moveTo>
                  <a:lnTo>
                    <a:pt x="1397" y="760"/>
                  </a:lnTo>
                  <a:lnTo>
                    <a:pt x="533" y="760"/>
                  </a:lnTo>
                  <a:lnTo>
                    <a:pt x="533" y="533"/>
                  </a:lnTo>
                  <a:close/>
                  <a:moveTo>
                    <a:pt x="373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920"/>
                  </a:lnTo>
                  <a:cubicBezTo>
                    <a:pt x="1" y="1125"/>
                    <a:pt x="167" y="1292"/>
                    <a:pt x="373" y="1292"/>
                  </a:cubicBezTo>
                  <a:lnTo>
                    <a:pt x="1556" y="1292"/>
                  </a:lnTo>
                  <a:cubicBezTo>
                    <a:pt x="1762" y="1292"/>
                    <a:pt x="1929" y="1125"/>
                    <a:pt x="1929" y="920"/>
                  </a:cubicBezTo>
                  <a:lnTo>
                    <a:pt x="1929" y="373"/>
                  </a:lnTo>
                  <a:cubicBezTo>
                    <a:pt x="1929" y="168"/>
                    <a:pt x="1762" y="1"/>
                    <a:pt x="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1"/>
            <p:cNvSpPr/>
            <p:nvPr/>
          </p:nvSpPr>
          <p:spPr>
            <a:xfrm>
              <a:off x="4376221" y="2833567"/>
              <a:ext cx="45506" cy="17645"/>
            </a:xfrm>
            <a:custGeom>
              <a:avLst/>
              <a:gdLst/>
              <a:ahLst/>
              <a:cxnLst/>
              <a:rect l="l" t="t" r="r" b="b"/>
              <a:pathLst>
                <a:path w="1372" h="532" extrusionOk="0">
                  <a:moveTo>
                    <a:pt x="266" y="0"/>
                  </a:moveTo>
                  <a:cubicBezTo>
                    <a:pt x="119" y="0"/>
                    <a:pt x="0" y="118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1106" y="531"/>
                  </a:lnTo>
                  <a:cubicBezTo>
                    <a:pt x="1253" y="531"/>
                    <a:pt x="1372" y="412"/>
                    <a:pt x="1372" y="266"/>
                  </a:cubicBezTo>
                  <a:cubicBezTo>
                    <a:pt x="1372" y="118"/>
                    <a:pt x="1253" y="0"/>
                    <a:pt x="1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4466801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1"/>
            <p:cNvSpPr/>
            <p:nvPr/>
          </p:nvSpPr>
          <p:spPr>
            <a:xfrm>
              <a:off x="4492340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4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4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1"/>
            <p:cNvSpPr/>
            <p:nvPr/>
          </p:nvSpPr>
          <p:spPr>
            <a:xfrm>
              <a:off x="4517879" y="2833567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0"/>
                  </a:moveTo>
                  <a:cubicBezTo>
                    <a:pt x="195" y="0"/>
                    <a:pt x="128" y="28"/>
                    <a:pt x="77" y="77"/>
                  </a:cubicBezTo>
                  <a:cubicBezTo>
                    <a:pt x="29" y="128"/>
                    <a:pt x="0" y="195"/>
                    <a:pt x="0" y="265"/>
                  </a:cubicBezTo>
                  <a:cubicBezTo>
                    <a:pt x="0" y="336"/>
                    <a:pt x="29" y="404"/>
                    <a:pt x="77" y="454"/>
                  </a:cubicBezTo>
                  <a:cubicBezTo>
                    <a:pt x="128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4422622" y="2534894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5" y="1"/>
                  </a:moveTo>
                  <a:cubicBezTo>
                    <a:pt x="197" y="1"/>
                    <a:pt x="127" y="29"/>
                    <a:pt x="79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9" y="455"/>
                  </a:cubicBezTo>
                  <a:cubicBezTo>
                    <a:pt x="127" y="504"/>
                    <a:pt x="196" y="533"/>
                    <a:pt x="265" y="533"/>
                  </a:cubicBezTo>
                  <a:cubicBezTo>
                    <a:pt x="336" y="533"/>
                    <a:pt x="404" y="504"/>
                    <a:pt x="453" y="455"/>
                  </a:cubicBezTo>
                  <a:cubicBezTo>
                    <a:pt x="504" y="405"/>
                    <a:pt x="531" y="336"/>
                    <a:pt x="531" y="267"/>
                  </a:cubicBezTo>
                  <a:cubicBezTo>
                    <a:pt x="531" y="197"/>
                    <a:pt x="504" y="128"/>
                    <a:pt x="453" y="79"/>
                  </a:cubicBezTo>
                  <a:cubicBezTo>
                    <a:pt x="404" y="29"/>
                    <a:pt x="336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1"/>
            <p:cNvSpPr/>
            <p:nvPr/>
          </p:nvSpPr>
          <p:spPr>
            <a:xfrm>
              <a:off x="4448161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29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6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4" y="405"/>
                    <a:pt x="532" y="336"/>
                    <a:pt x="532" y="267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4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1"/>
            <p:cNvSpPr/>
            <p:nvPr/>
          </p:nvSpPr>
          <p:spPr>
            <a:xfrm>
              <a:off x="4473700" y="25348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6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6" y="533"/>
                    <a:pt x="404" y="504"/>
                    <a:pt x="455" y="455"/>
                  </a:cubicBezTo>
                  <a:cubicBezTo>
                    <a:pt x="504" y="405"/>
                    <a:pt x="533" y="336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5" y="29"/>
                    <a:pt x="336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1"/>
            <p:cNvSpPr/>
            <p:nvPr/>
          </p:nvSpPr>
          <p:spPr>
            <a:xfrm>
              <a:off x="4418543" y="2700433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2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2"/>
                    <a:pt x="2318" y="267"/>
                  </a:cubicBezTo>
                  <a:cubicBezTo>
                    <a:pt x="2318" y="120"/>
                    <a:pt x="2199" y="1"/>
                    <a:pt x="2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1"/>
            <p:cNvSpPr/>
            <p:nvPr/>
          </p:nvSpPr>
          <p:spPr>
            <a:xfrm>
              <a:off x="4418543" y="2721262"/>
              <a:ext cx="76882" cy="17645"/>
            </a:xfrm>
            <a:custGeom>
              <a:avLst/>
              <a:gdLst/>
              <a:ahLst/>
              <a:cxnLst/>
              <a:rect l="l" t="t" r="r" b="b"/>
              <a:pathLst>
                <a:path w="2318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052" y="532"/>
                  </a:lnTo>
                  <a:cubicBezTo>
                    <a:pt x="2199" y="532"/>
                    <a:pt x="2318" y="413"/>
                    <a:pt x="2318" y="266"/>
                  </a:cubicBezTo>
                  <a:cubicBezTo>
                    <a:pt x="2318" y="119"/>
                    <a:pt x="2199" y="0"/>
                    <a:pt x="2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19" name="Google Shape;1819;p51"/>
          <p:cNvCxnSpPr>
            <a:stCxn id="1775" idx="2"/>
            <a:endCxn id="1747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1"/>
          <p:cNvCxnSpPr>
            <a:stCxn id="1747" idx="0"/>
            <a:endCxn id="1777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1"/>
          <p:cNvCxnSpPr>
            <a:stCxn id="1776" idx="2"/>
            <a:endCxn id="1747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22" name="Google Shape;1822;p51"/>
          <p:cNvGrpSpPr/>
          <p:nvPr/>
        </p:nvGrpSpPr>
        <p:grpSpPr>
          <a:xfrm>
            <a:off x="7106825" y="1312225"/>
            <a:ext cx="76825" cy="76800"/>
            <a:chOff x="3104875" y="1099400"/>
            <a:chExt cx="76825" cy="76800"/>
          </a:xfrm>
        </p:grpSpPr>
        <p:sp>
          <p:nvSpPr>
            <p:cNvPr id="1823" name="Google Shape;182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5" name="Google Shape;1825;p51"/>
          <p:cNvGrpSpPr/>
          <p:nvPr/>
        </p:nvGrpSpPr>
        <p:grpSpPr>
          <a:xfrm>
            <a:off x="1877450" y="837825"/>
            <a:ext cx="76825" cy="76800"/>
            <a:chOff x="3104875" y="1099400"/>
            <a:chExt cx="76825" cy="76800"/>
          </a:xfrm>
        </p:grpSpPr>
        <p:sp>
          <p:nvSpPr>
            <p:cNvPr id="1826" name="Google Shape;1826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29" name="Google Shape;1829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1" name="Google Shape;1831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17459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7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35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3" name="Google Shape;1973;p56"/>
          <p:cNvGrpSpPr/>
          <p:nvPr/>
        </p:nvGrpSpPr>
        <p:grpSpPr>
          <a:xfrm>
            <a:off x="4878726" y="2881152"/>
            <a:ext cx="76825" cy="76800"/>
            <a:chOff x="3104875" y="1099400"/>
            <a:chExt cx="76825" cy="76800"/>
          </a:xfrm>
        </p:grpSpPr>
        <p:sp>
          <p:nvSpPr>
            <p:cNvPr id="1974" name="Google Shape;1974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37" name="Google Shape;1937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56"/>
          <p:cNvSpPr txBox="1">
            <a:spLocks noGrp="1"/>
          </p:cNvSpPr>
          <p:nvPr>
            <p:ph type="title"/>
          </p:nvPr>
        </p:nvSpPr>
        <p:spPr>
          <a:xfrm>
            <a:off x="4978032" y="1508453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BATCH PROCESSING</a:t>
            </a:r>
            <a:endParaRPr dirty="0"/>
          </a:p>
        </p:txBody>
      </p:sp>
      <p:sp>
        <p:nvSpPr>
          <p:cNvPr id="1939" name="Google Shape;1939;p56"/>
          <p:cNvSpPr txBox="1">
            <a:spLocks noGrp="1"/>
          </p:cNvSpPr>
          <p:nvPr>
            <p:ph type="subTitle" idx="1"/>
          </p:nvPr>
        </p:nvSpPr>
        <p:spPr>
          <a:xfrm>
            <a:off x="5009894" y="2088552"/>
            <a:ext cx="364642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W</a:t>
            </a:r>
            <a:r>
              <a:rPr lang="en-US" sz="1200" dirty="0" smtClean="0"/>
              <a:t>e </a:t>
            </a:r>
            <a:r>
              <a:rPr lang="en-US" sz="1200" dirty="0"/>
              <a:t>did </a:t>
            </a:r>
            <a:r>
              <a:rPr lang="en-US" sz="1200" dirty="0" smtClean="0"/>
              <a:t>batch scaling </a:t>
            </a:r>
            <a:r>
              <a:rPr lang="en-US" sz="1200" dirty="0"/>
              <a:t>with each batch containing 100,000 records saved as a separate .CSV file. </a:t>
            </a:r>
            <a:endParaRPr lang="en-US" sz="1200" dirty="0" smtClean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During </a:t>
            </a:r>
            <a:r>
              <a:rPr lang="en-US" sz="1200" dirty="0"/>
              <a:t>initial attempts, we encountered memory allocation errors when </a:t>
            </a:r>
            <a:r>
              <a:rPr lang="en-US" sz="1200" dirty="0" smtClean="0"/>
              <a:t>trying with  </a:t>
            </a:r>
            <a:r>
              <a:rPr lang="en-US" sz="1200" dirty="0"/>
              <a:t>batch </a:t>
            </a:r>
            <a:r>
              <a:rPr lang="en-US" sz="1200" dirty="0" smtClean="0"/>
              <a:t>size116</a:t>
            </a:r>
            <a:r>
              <a:rPr lang="en-US" sz="1200" dirty="0"/>
              <a:t>. </a:t>
            </a:r>
            <a:endParaRPr lang="en-US" sz="1200" dirty="0" smtClean="0"/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n-US" sz="1200" dirty="0" smtClean="0"/>
              <a:t>Increasing </a:t>
            </a:r>
            <a:r>
              <a:rPr lang="en-US" sz="1200" dirty="0"/>
              <a:t>the number of batches to 424 resolved the memory allocation issues </a:t>
            </a:r>
            <a:endParaRPr sz="1200" dirty="0"/>
          </a:p>
        </p:txBody>
      </p:sp>
      <p:grpSp>
        <p:nvGrpSpPr>
          <p:cNvPr id="1940" name="Google Shape;1940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1941" name="Google Shape;1941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42" name="Google Shape;1942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3" name="Google Shape;1963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65" name="Google Shape;1965;p56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56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68" name="Google Shape;196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71" name="Google Shape;1971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4692" y="1702326"/>
            <a:ext cx="3241887" cy="195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600</Words>
  <Application>Microsoft Office PowerPoint</Application>
  <PresentationFormat>On-screen Show (16:9)</PresentationFormat>
  <Paragraphs>126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Microsoft JhengHei UI</vt:lpstr>
      <vt:lpstr>Arial</vt:lpstr>
      <vt:lpstr>Montserrat Black</vt:lpstr>
      <vt:lpstr>Anaheim</vt:lpstr>
      <vt:lpstr>Montserrat</vt:lpstr>
      <vt:lpstr>PT Sans</vt:lpstr>
      <vt:lpstr>Bebas Neue</vt:lpstr>
      <vt:lpstr>Artificial Intelligence (AI) Technology Consulting by Slidesgo</vt:lpstr>
      <vt:lpstr>Network Anomaly Detection Using Machine Learning</vt:lpstr>
      <vt:lpstr>TABLE OF CONTENTS</vt:lpstr>
      <vt:lpstr>—Schneier, Bruce</vt:lpstr>
      <vt:lpstr>01</vt:lpstr>
      <vt:lpstr>Project Overview</vt:lpstr>
      <vt:lpstr>02</vt:lpstr>
      <vt:lpstr>DATASET</vt:lpstr>
      <vt:lpstr>PREPROCESSING</vt:lpstr>
      <vt:lpstr>BATCH PROCESSING</vt:lpstr>
      <vt:lpstr>03</vt:lpstr>
      <vt:lpstr>Methodology</vt:lpstr>
      <vt:lpstr>WORKFLOW</vt:lpstr>
      <vt:lpstr>04</vt:lpstr>
      <vt:lpstr>Models</vt:lpstr>
      <vt:lpstr>K-MEANS</vt:lpstr>
      <vt:lpstr>DBSCAN</vt:lpstr>
      <vt:lpstr>ISOLATION FOREST</vt:lpstr>
      <vt:lpstr>05</vt:lpstr>
      <vt:lpstr>RESULTS</vt:lpstr>
      <vt:lpstr>K-MEANS</vt:lpstr>
      <vt:lpstr>DBSCAN</vt:lpstr>
      <vt:lpstr>ISOLATION FOREST</vt:lpstr>
      <vt:lpstr>06</vt:lpstr>
      <vt:lpstr>SYSTEM IMPLEMENTATION</vt:lpstr>
      <vt:lpstr>LANDING PAGE</vt:lpstr>
      <vt:lpstr>07</vt:lpstr>
      <vt:lpstr>FUTURE WORK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Anomaly Detection Using Machine Learning</dc:title>
  <cp:lastModifiedBy>Karasu, NAVEEN AJAY</cp:lastModifiedBy>
  <cp:revision>20</cp:revision>
  <dcterms:modified xsi:type="dcterms:W3CDTF">2024-11-18T19:24:41Z</dcterms:modified>
</cp:coreProperties>
</file>